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684" r:id="rId2"/>
    <p:sldMasterId id="2147483675" r:id="rId3"/>
  </p:sldMasterIdLst>
  <p:notesMasterIdLst>
    <p:notesMasterId r:id="rId156"/>
  </p:notesMasterIdLst>
  <p:handoutMasterIdLst>
    <p:handoutMasterId r:id="rId157"/>
  </p:handoutMasterIdLst>
  <p:sldIdLst>
    <p:sldId id="256" r:id="rId4"/>
    <p:sldId id="257" r:id="rId5"/>
    <p:sldId id="258" r:id="rId6"/>
    <p:sldId id="259" r:id="rId7"/>
    <p:sldId id="370" r:id="rId8"/>
    <p:sldId id="519" r:id="rId9"/>
    <p:sldId id="516" r:id="rId10"/>
    <p:sldId id="517" r:id="rId11"/>
    <p:sldId id="518" r:id="rId12"/>
    <p:sldId id="520" r:id="rId13"/>
    <p:sldId id="521" r:id="rId14"/>
    <p:sldId id="515" r:id="rId15"/>
    <p:sldId id="371" r:id="rId16"/>
    <p:sldId id="372" r:id="rId17"/>
    <p:sldId id="373" r:id="rId18"/>
    <p:sldId id="406" r:id="rId19"/>
    <p:sldId id="407" r:id="rId20"/>
    <p:sldId id="408" r:id="rId21"/>
    <p:sldId id="308" r:id="rId22"/>
    <p:sldId id="260" r:id="rId23"/>
    <p:sldId id="413" r:id="rId24"/>
    <p:sldId id="414" r:id="rId25"/>
    <p:sldId id="415" r:id="rId26"/>
    <p:sldId id="261" r:id="rId27"/>
    <p:sldId id="411" r:id="rId28"/>
    <p:sldId id="416" r:id="rId29"/>
    <p:sldId id="417" r:id="rId30"/>
    <p:sldId id="412" r:id="rId31"/>
    <p:sldId id="418" r:id="rId32"/>
    <p:sldId id="491" r:id="rId33"/>
    <p:sldId id="492" r:id="rId34"/>
    <p:sldId id="493" r:id="rId35"/>
    <p:sldId id="422" r:id="rId36"/>
    <p:sldId id="423" r:id="rId37"/>
    <p:sldId id="424" r:id="rId38"/>
    <p:sldId id="425" r:id="rId39"/>
    <p:sldId id="426" r:id="rId40"/>
    <p:sldId id="427" r:id="rId41"/>
    <p:sldId id="428" r:id="rId42"/>
    <p:sldId id="551" r:id="rId43"/>
    <p:sldId id="429" r:id="rId44"/>
    <p:sldId id="430" r:id="rId45"/>
    <p:sldId id="431" r:id="rId46"/>
    <p:sldId id="432" r:id="rId47"/>
    <p:sldId id="433" r:id="rId48"/>
    <p:sldId id="552" r:id="rId49"/>
    <p:sldId id="434" r:id="rId50"/>
    <p:sldId id="435" r:id="rId51"/>
    <p:sldId id="437" r:id="rId52"/>
    <p:sldId id="438" r:id="rId53"/>
    <p:sldId id="439" r:id="rId54"/>
    <p:sldId id="440" r:id="rId55"/>
    <p:sldId id="441" r:id="rId56"/>
    <p:sldId id="442" r:id="rId57"/>
    <p:sldId id="443" r:id="rId58"/>
    <p:sldId id="444" r:id="rId59"/>
    <p:sldId id="445" r:id="rId60"/>
    <p:sldId id="446" r:id="rId61"/>
    <p:sldId id="447" r:id="rId62"/>
    <p:sldId id="448" r:id="rId63"/>
    <p:sldId id="452" r:id="rId64"/>
    <p:sldId id="404" r:id="rId65"/>
    <p:sldId id="333" r:id="rId66"/>
    <p:sldId id="549" r:id="rId67"/>
    <p:sldId id="332" r:id="rId68"/>
    <p:sldId id="303" r:id="rId69"/>
    <p:sldId id="539" r:id="rId70"/>
    <p:sldId id="538" r:id="rId71"/>
    <p:sldId id="379" r:id="rId72"/>
    <p:sldId id="380" r:id="rId73"/>
    <p:sldId id="360" r:id="rId74"/>
    <p:sldId id="368" r:id="rId75"/>
    <p:sldId id="369" r:id="rId76"/>
    <p:sldId id="361" r:id="rId77"/>
    <p:sldId id="513" r:id="rId78"/>
    <p:sldId id="514" r:id="rId79"/>
    <p:sldId id="306" r:id="rId80"/>
    <p:sldId id="307" r:id="rId81"/>
    <p:sldId id="382" r:id="rId82"/>
    <p:sldId id="383" r:id="rId83"/>
    <p:sldId id="384" r:id="rId84"/>
    <p:sldId id="559" r:id="rId85"/>
    <p:sldId id="387" r:id="rId86"/>
    <p:sldId id="388" r:id="rId87"/>
    <p:sldId id="560" r:id="rId88"/>
    <p:sldId id="280" r:id="rId89"/>
    <p:sldId id="362" r:id="rId90"/>
    <p:sldId id="363" r:id="rId91"/>
    <p:sldId id="281" r:id="rId92"/>
    <p:sldId id="283" r:id="rId93"/>
    <p:sldId id="364" r:id="rId94"/>
    <p:sldId id="547" r:id="rId95"/>
    <p:sldId id="548" r:id="rId96"/>
    <p:sldId id="284" r:id="rId97"/>
    <p:sldId id="556" r:id="rId98"/>
    <p:sldId id="555" r:id="rId99"/>
    <p:sldId id="365" r:id="rId100"/>
    <p:sldId id="366" r:id="rId101"/>
    <p:sldId id="367" r:id="rId102"/>
    <p:sldId id="293" r:id="rId103"/>
    <p:sldId id="558" r:id="rId104"/>
    <p:sldId id="557" r:id="rId105"/>
    <p:sldId id="561" r:id="rId106"/>
    <p:sldId id="562" r:id="rId107"/>
    <p:sldId id="563" r:id="rId108"/>
    <p:sldId id="399" r:id="rId109"/>
    <p:sldId id="285" r:id="rId110"/>
    <p:sldId id="500" r:id="rId111"/>
    <p:sldId id="550" r:id="rId112"/>
    <p:sldId id="501" r:id="rId113"/>
    <p:sldId id="502" r:id="rId114"/>
    <p:sldId id="503" r:id="rId115"/>
    <p:sldId id="504" r:id="rId116"/>
    <p:sldId id="505" r:id="rId117"/>
    <p:sldId id="506" r:id="rId118"/>
    <p:sldId id="507" r:id="rId119"/>
    <p:sldId id="508" r:id="rId120"/>
    <p:sldId id="495" r:id="rId121"/>
    <p:sldId id="494" r:id="rId122"/>
    <p:sldId id="496" r:id="rId123"/>
    <p:sldId id="497" r:id="rId124"/>
    <p:sldId id="498" r:id="rId125"/>
    <p:sldId id="499" r:id="rId126"/>
    <p:sldId id="537" r:id="rId127"/>
    <p:sldId id="531" r:id="rId128"/>
    <p:sldId id="463" r:id="rId129"/>
    <p:sldId id="464" r:id="rId130"/>
    <p:sldId id="465" r:id="rId131"/>
    <p:sldId id="466" r:id="rId132"/>
    <p:sldId id="467" r:id="rId133"/>
    <p:sldId id="468" r:id="rId134"/>
    <p:sldId id="469" r:id="rId135"/>
    <p:sldId id="470" r:id="rId136"/>
    <p:sldId id="472" r:id="rId137"/>
    <p:sldId id="473" r:id="rId138"/>
    <p:sldId id="474" r:id="rId139"/>
    <p:sldId id="530" r:id="rId140"/>
    <p:sldId id="475" r:id="rId141"/>
    <p:sldId id="525" r:id="rId142"/>
    <p:sldId id="528" r:id="rId143"/>
    <p:sldId id="476" r:id="rId144"/>
    <p:sldId id="526" r:id="rId145"/>
    <p:sldId id="529" r:id="rId146"/>
    <p:sldId id="553" r:id="rId147"/>
    <p:sldId id="477" r:id="rId148"/>
    <p:sldId id="478" r:id="rId149"/>
    <p:sldId id="527" r:id="rId150"/>
    <p:sldId id="554" r:id="rId151"/>
    <p:sldId id="480" r:id="rId152"/>
    <p:sldId id="481" r:id="rId153"/>
    <p:sldId id="482" r:id="rId154"/>
    <p:sldId id="483" r:id="rId155"/>
  </p:sldIdLst>
  <p:sldSz cx="9144000" cy="6858000" type="screen4x3"/>
  <p:notesSz cx="6794500" cy="9918700"/>
  <p:defaultTextStyle>
    <a:defPPr>
      <a:defRPr lang="en-GB"/>
    </a:defPPr>
    <a:lvl1pPr algn="l" rtl="0" fontAlgn="base">
      <a:spcBef>
        <a:spcPct val="0"/>
      </a:spcBef>
      <a:spcAft>
        <a:spcPct val="0"/>
      </a:spcAft>
      <a:defRPr kern="1200">
        <a:solidFill>
          <a:schemeClr val="tx1"/>
        </a:solidFill>
        <a:latin typeface="Verdana" pitchFamily="34" charset="0"/>
        <a:ea typeface="+mn-ea"/>
        <a:cs typeface="Arial" pitchFamily="34" charset="0"/>
      </a:defRPr>
    </a:lvl1pPr>
    <a:lvl2pPr marL="457200" algn="l" rtl="0" fontAlgn="base">
      <a:spcBef>
        <a:spcPct val="0"/>
      </a:spcBef>
      <a:spcAft>
        <a:spcPct val="0"/>
      </a:spcAft>
      <a:defRPr kern="1200">
        <a:solidFill>
          <a:schemeClr val="tx1"/>
        </a:solidFill>
        <a:latin typeface="Verdana" pitchFamily="34" charset="0"/>
        <a:ea typeface="+mn-ea"/>
        <a:cs typeface="Arial" pitchFamily="34" charset="0"/>
      </a:defRPr>
    </a:lvl2pPr>
    <a:lvl3pPr marL="914400" algn="l" rtl="0" fontAlgn="base">
      <a:spcBef>
        <a:spcPct val="0"/>
      </a:spcBef>
      <a:spcAft>
        <a:spcPct val="0"/>
      </a:spcAft>
      <a:defRPr kern="1200">
        <a:solidFill>
          <a:schemeClr val="tx1"/>
        </a:solidFill>
        <a:latin typeface="Verdana" pitchFamily="34" charset="0"/>
        <a:ea typeface="+mn-ea"/>
        <a:cs typeface="Arial" pitchFamily="34" charset="0"/>
      </a:defRPr>
    </a:lvl3pPr>
    <a:lvl4pPr marL="1371600" algn="l" rtl="0" fontAlgn="base">
      <a:spcBef>
        <a:spcPct val="0"/>
      </a:spcBef>
      <a:spcAft>
        <a:spcPct val="0"/>
      </a:spcAft>
      <a:defRPr kern="1200">
        <a:solidFill>
          <a:schemeClr val="tx1"/>
        </a:solidFill>
        <a:latin typeface="Verdana" pitchFamily="34" charset="0"/>
        <a:ea typeface="+mn-ea"/>
        <a:cs typeface="Arial" pitchFamily="34" charset="0"/>
      </a:defRPr>
    </a:lvl4pPr>
    <a:lvl5pPr marL="1828800" algn="l" rtl="0" fontAlgn="base">
      <a:spcBef>
        <a:spcPct val="0"/>
      </a:spcBef>
      <a:spcAft>
        <a:spcPct val="0"/>
      </a:spcAft>
      <a:defRPr kern="1200">
        <a:solidFill>
          <a:schemeClr val="tx1"/>
        </a:solidFill>
        <a:latin typeface="Verdana" pitchFamily="34" charset="0"/>
        <a:ea typeface="+mn-ea"/>
        <a:cs typeface="Arial" pitchFamily="34" charset="0"/>
      </a:defRPr>
    </a:lvl5pPr>
    <a:lvl6pPr marL="2286000" algn="l" defTabSz="914400" rtl="0" eaLnBrk="1" latinLnBrk="0" hangingPunct="1">
      <a:defRPr kern="1200">
        <a:solidFill>
          <a:schemeClr val="tx1"/>
        </a:solidFill>
        <a:latin typeface="Verdana" pitchFamily="34" charset="0"/>
        <a:ea typeface="+mn-ea"/>
        <a:cs typeface="Arial" pitchFamily="34" charset="0"/>
      </a:defRPr>
    </a:lvl6pPr>
    <a:lvl7pPr marL="2743200" algn="l" defTabSz="914400" rtl="0" eaLnBrk="1" latinLnBrk="0" hangingPunct="1">
      <a:defRPr kern="1200">
        <a:solidFill>
          <a:schemeClr val="tx1"/>
        </a:solidFill>
        <a:latin typeface="Verdana" pitchFamily="34" charset="0"/>
        <a:ea typeface="+mn-ea"/>
        <a:cs typeface="Arial" pitchFamily="34" charset="0"/>
      </a:defRPr>
    </a:lvl7pPr>
    <a:lvl8pPr marL="3200400" algn="l" defTabSz="914400" rtl="0" eaLnBrk="1" latinLnBrk="0" hangingPunct="1">
      <a:defRPr kern="1200">
        <a:solidFill>
          <a:schemeClr val="tx1"/>
        </a:solidFill>
        <a:latin typeface="Verdana" pitchFamily="34" charset="0"/>
        <a:ea typeface="+mn-ea"/>
        <a:cs typeface="Arial" pitchFamily="34" charset="0"/>
      </a:defRPr>
    </a:lvl8pPr>
    <a:lvl9pPr marL="3657600" algn="l" defTabSz="914400" rtl="0" eaLnBrk="1" latinLnBrk="0" hangingPunct="1">
      <a:defRPr kern="1200">
        <a:solidFill>
          <a:schemeClr val="tx1"/>
        </a:solidFill>
        <a:latin typeface="Verdana"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0000"/>
    <a:srgbClr val="FF8F8F"/>
    <a:srgbClr val="545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33" autoAdjust="0"/>
    <p:restoredTop sz="96547" autoAdjust="0"/>
  </p:normalViewPr>
  <p:slideViewPr>
    <p:cSldViewPr>
      <p:cViewPr>
        <p:scale>
          <a:sx n="100" d="100"/>
          <a:sy n="100" d="100"/>
        </p:scale>
        <p:origin x="-888" y="4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114"/>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viewProps" Target="viewProp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theme" Target="theme/theme1.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notesMaster" Target="notesMasters/notes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handoutMaster" Target="handoutMasters/handoutMaster1.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5935"/>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GB" dirty="0"/>
          </a:p>
        </p:txBody>
      </p:sp>
      <p:sp>
        <p:nvSpPr>
          <p:cNvPr id="3" name="Date Placeholder 2"/>
          <p:cNvSpPr>
            <a:spLocks noGrp="1"/>
          </p:cNvSpPr>
          <p:nvPr>
            <p:ph type="dt" sz="quarter" idx="1"/>
          </p:nvPr>
        </p:nvSpPr>
        <p:spPr>
          <a:xfrm>
            <a:off x="3848645" y="0"/>
            <a:ext cx="2944283" cy="495935"/>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F92D8B80-007E-4E5F-AB38-46B56908CD56}" type="datetimeFigureOut">
              <a:rPr lang="en-GB"/>
              <a:pPr>
                <a:defRPr/>
              </a:pPr>
              <a:t>16/04/2013</a:t>
            </a:fld>
            <a:endParaRPr lang="en-GB" dirty="0"/>
          </a:p>
        </p:txBody>
      </p:sp>
      <p:sp>
        <p:nvSpPr>
          <p:cNvPr id="4" name="Footer Placeholder 3"/>
          <p:cNvSpPr>
            <a:spLocks noGrp="1"/>
          </p:cNvSpPr>
          <p:nvPr>
            <p:ph type="ftr" sz="quarter" idx="2"/>
          </p:nvPr>
        </p:nvSpPr>
        <p:spPr>
          <a:xfrm>
            <a:off x="0" y="9421044"/>
            <a:ext cx="2944283" cy="495935"/>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GB" dirty="0"/>
          </a:p>
        </p:txBody>
      </p:sp>
      <p:sp>
        <p:nvSpPr>
          <p:cNvPr id="5" name="Slide Number Placeholder 4"/>
          <p:cNvSpPr>
            <a:spLocks noGrp="1"/>
          </p:cNvSpPr>
          <p:nvPr>
            <p:ph type="sldNum" sz="quarter" idx="3"/>
          </p:nvPr>
        </p:nvSpPr>
        <p:spPr>
          <a:xfrm>
            <a:off x="3848645" y="9421044"/>
            <a:ext cx="2944283" cy="495935"/>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CBD3BE24-1C2B-4263-BCBF-2CFE45FC1B7D}" type="slidenum">
              <a:rPr lang="en-GB"/>
              <a:pPr>
                <a:defRPr/>
              </a:pPr>
              <a:t>‹#›</a:t>
            </a:fld>
            <a:endParaRPr lang="en-GB" dirty="0"/>
          </a:p>
        </p:txBody>
      </p:sp>
    </p:spTree>
    <p:extLst>
      <p:ext uri="{BB962C8B-B14F-4D97-AF65-F5344CB8AC3E}">
        <p14:creationId xmlns:p14="http://schemas.microsoft.com/office/powerpoint/2010/main" val="1235653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5935"/>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GB" dirty="0"/>
          </a:p>
        </p:txBody>
      </p:sp>
      <p:sp>
        <p:nvSpPr>
          <p:cNvPr id="3" name="Date Placeholder 2"/>
          <p:cNvSpPr>
            <a:spLocks noGrp="1"/>
          </p:cNvSpPr>
          <p:nvPr>
            <p:ph type="dt" idx="1"/>
          </p:nvPr>
        </p:nvSpPr>
        <p:spPr>
          <a:xfrm>
            <a:off x="3848645" y="0"/>
            <a:ext cx="2944283" cy="495935"/>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E95F097-B38E-4C72-A190-A8C933B77704}" type="datetimeFigureOut">
              <a:rPr lang="en-GB"/>
              <a:pPr>
                <a:defRPr/>
              </a:pPr>
              <a:t>16/04/2013</a:t>
            </a:fld>
            <a:endParaRPr lang="en-GB" dirty="0"/>
          </a:p>
        </p:txBody>
      </p:sp>
      <p:sp>
        <p:nvSpPr>
          <p:cNvPr id="4" name="Slide Image Placeholder 3"/>
          <p:cNvSpPr>
            <a:spLocks noGrp="1" noRot="1" noChangeAspect="1"/>
          </p:cNvSpPr>
          <p:nvPr>
            <p:ph type="sldImg" idx="2"/>
          </p:nvPr>
        </p:nvSpPr>
        <p:spPr>
          <a:xfrm>
            <a:off x="919163" y="744538"/>
            <a:ext cx="4956175" cy="371792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79450" y="4711383"/>
            <a:ext cx="5435600" cy="4463415"/>
          </a:xfrm>
          <a:prstGeom prst="rect">
            <a:avLst/>
          </a:prstGeom>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6" name="Footer Placeholder 5"/>
          <p:cNvSpPr>
            <a:spLocks noGrp="1"/>
          </p:cNvSpPr>
          <p:nvPr>
            <p:ph type="ftr" sz="quarter" idx="4"/>
          </p:nvPr>
        </p:nvSpPr>
        <p:spPr>
          <a:xfrm>
            <a:off x="0" y="9421044"/>
            <a:ext cx="2944283" cy="495935"/>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GB" dirty="0"/>
          </a:p>
        </p:txBody>
      </p:sp>
      <p:sp>
        <p:nvSpPr>
          <p:cNvPr id="7" name="Slide Number Placeholder 6"/>
          <p:cNvSpPr>
            <a:spLocks noGrp="1"/>
          </p:cNvSpPr>
          <p:nvPr>
            <p:ph type="sldNum" sz="quarter" idx="5"/>
          </p:nvPr>
        </p:nvSpPr>
        <p:spPr>
          <a:xfrm>
            <a:off x="3848645" y="9421044"/>
            <a:ext cx="2944283" cy="495935"/>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EB2AF1CC-9093-45D2-B6AD-99A5044A7701}" type="slidenum">
              <a:rPr lang="en-GB"/>
              <a:pPr>
                <a:defRPr/>
              </a:pPr>
              <a:t>‹#›</a:t>
            </a:fld>
            <a:endParaRPr lang="en-GB" dirty="0"/>
          </a:p>
        </p:txBody>
      </p:sp>
    </p:spTree>
    <p:extLst>
      <p:ext uri="{BB962C8B-B14F-4D97-AF65-F5344CB8AC3E}">
        <p14:creationId xmlns:p14="http://schemas.microsoft.com/office/powerpoint/2010/main" val="9202951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ub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sz="4000">
                <a:latin typeface="Tahoma" pitchFamily="34" charset="0"/>
                <a:ea typeface="Tahoma" pitchFamily="34" charset="0"/>
                <a:cs typeface="Tahoma" pitchFamily="34" charset="0"/>
              </a:defRPr>
            </a:lvl1pPr>
          </a:lstStyle>
          <a:p>
            <a:r>
              <a:rPr lang="en-US" smtClean="0"/>
              <a:t>Click to edit Master title style</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sz="4000">
                <a:latin typeface="Tahoma" pitchFamily="34" charset="0"/>
                <a:ea typeface="Tahoma" pitchFamily="34" charset="0"/>
                <a:cs typeface="Tahoma" pitchFamily="34" charset="0"/>
              </a:defRPr>
            </a:lvl1pPr>
          </a:lstStyle>
          <a:p>
            <a:r>
              <a:rPr lang="en-US" smtClean="0"/>
              <a:t>Click to edit Master title style</a:t>
            </a:r>
            <a:endParaRPr lang="en-GB" dirty="0"/>
          </a:p>
        </p:txBody>
      </p:sp>
      <p:sp>
        <p:nvSpPr>
          <p:cNvPr id="4" name="Text Placeholder 3"/>
          <p:cNvSpPr>
            <a:spLocks noGrp="1"/>
          </p:cNvSpPr>
          <p:nvPr>
            <p:ph type="body" sz="quarter" idx="10"/>
          </p:nvPr>
        </p:nvSpPr>
        <p:spPr>
          <a:xfrm>
            <a:off x="683568" y="3645024"/>
            <a:ext cx="4537075" cy="792163"/>
          </a:xfrm>
        </p:spPr>
        <p:txBody>
          <a:bodyPr>
            <a:normAutofit/>
          </a:bodyPr>
          <a:lstStyle>
            <a:lvl1pPr marL="0" indent="0">
              <a:buNone/>
              <a:defRPr sz="2400" b="0">
                <a:latin typeface="Tahoma" pitchFamily="34" charset="0"/>
                <a:ea typeface="Tahoma" pitchFamily="34" charset="0"/>
                <a:cs typeface="Tahoma" pitchFamily="34" charset="0"/>
              </a:defRPr>
            </a:lvl1pPr>
          </a:lstStyle>
          <a:p>
            <a:pPr lvl="0"/>
            <a:r>
              <a:rPr lang="en-US"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porting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0648"/>
            <a:ext cx="7772400" cy="792087"/>
          </a:xfrm>
        </p:spPr>
        <p:txBody>
          <a:bodyPr/>
          <a:lstStyle>
            <a:lvl1pPr algn="l">
              <a:defRPr>
                <a:latin typeface="Tahoma" pitchFamily="34" charset="0"/>
                <a:ea typeface="Tahoma" pitchFamily="34" charset="0"/>
                <a:cs typeface="Tahoma" pitchFamily="34" charset="0"/>
              </a:defRPr>
            </a:lvl1pPr>
          </a:lstStyle>
          <a:p>
            <a:r>
              <a:rPr lang="en-US" dirty="0" smtClean="0"/>
              <a:t>Click to edit Master title style</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atin typeface="Tahoma" pitchFamily="34" charset="0"/>
                <a:ea typeface="Tahoma" pitchFamily="34" charset="0"/>
                <a:cs typeface="Tahoma" pitchFamily="34" charset="0"/>
              </a:defRPr>
            </a:lvl1pPr>
          </a:lstStyle>
          <a:p>
            <a:r>
              <a:rPr lang="en-US" dirty="0" smtClean="0"/>
              <a:t>Click to edit Master title style</a:t>
            </a:r>
            <a:endParaRPr lang="en-GB" dirty="0"/>
          </a:p>
        </p:txBody>
      </p:sp>
      <p:sp>
        <p:nvSpPr>
          <p:cNvPr id="5" name="Content Placeholder 4"/>
          <p:cNvSpPr>
            <a:spLocks noGrp="1"/>
          </p:cNvSpPr>
          <p:nvPr>
            <p:ph sz="quarter" idx="10"/>
          </p:nvPr>
        </p:nvSpPr>
        <p:spPr>
          <a:xfrm>
            <a:off x="467544" y="1556792"/>
            <a:ext cx="8207375" cy="3816350"/>
          </a:xfrm>
        </p:spPr>
        <p:txBody>
          <a:bodyPr/>
          <a:lstStyle>
            <a:lvl1pPr algn="l">
              <a:defRPr sz="2800">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a:latin typeface="Tahoma" pitchFamily="34" charset="0"/>
                <a:ea typeface="Tahoma" pitchFamily="34" charset="0"/>
                <a:cs typeface="Tahoma" pitchFamily="34" charset="0"/>
              </a:defRPr>
            </a:lvl2pPr>
            <a:lvl3pPr>
              <a:defRPr sz="20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a:lvl1pPr>
          </a:lstStyle>
          <a:p>
            <a:r>
              <a:rPr lang="en-US" dirty="0" smtClean="0"/>
              <a:t>Click to edit Master title style</a:t>
            </a:r>
            <a:endParaRPr lang="en-GB" dirty="0"/>
          </a:p>
        </p:txBody>
      </p:sp>
      <p:sp>
        <p:nvSpPr>
          <p:cNvPr id="3" name="Text Placeholder 3"/>
          <p:cNvSpPr>
            <a:spLocks noGrp="1"/>
          </p:cNvSpPr>
          <p:nvPr>
            <p:ph type="body" sz="quarter" idx="10"/>
          </p:nvPr>
        </p:nvSpPr>
        <p:spPr>
          <a:xfrm>
            <a:off x="683568" y="3645024"/>
            <a:ext cx="4537075" cy="792163"/>
          </a:xfrm>
        </p:spPr>
        <p:txBody>
          <a:bodyPr>
            <a:normAutofit/>
          </a:bodyPr>
          <a:lstStyle>
            <a:lvl1pPr marL="0" indent="0">
              <a:buNone/>
              <a:defRPr sz="2400" b="0">
                <a:latin typeface="Tahoma" pitchFamily="34" charset="0"/>
                <a:ea typeface="Tahoma" pitchFamily="34" charset="0"/>
                <a:cs typeface="Tahoma" pitchFamily="34" charset="0"/>
              </a:defRPr>
            </a:lvl1pPr>
          </a:lstStyle>
          <a:p>
            <a:pPr lvl="0"/>
            <a:r>
              <a:rPr lang="en-US" dirty="0"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a:lvl1pPr>
          </a:lstStyle>
          <a:p>
            <a:r>
              <a:rPr lang="en-US" dirty="0" smtClean="0"/>
              <a:t>Click to edit Master title style</a:t>
            </a:r>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smtClean="0"/>
              <a:t>Click to edit Master title style</a:t>
            </a:r>
            <a:endParaRPr lang="en-GB" dirty="0"/>
          </a:p>
        </p:txBody>
      </p:sp>
      <p:sp>
        <p:nvSpPr>
          <p:cNvPr id="3" name="Content Placeholder 2"/>
          <p:cNvSpPr>
            <a:spLocks noGrp="1"/>
          </p:cNvSpPr>
          <p:nvPr>
            <p:ph idx="1"/>
          </p:nvPr>
        </p:nvSpPr>
        <p:spPr>
          <a:xfrm>
            <a:off x="457200" y="1600201"/>
            <a:ext cx="8229600" cy="3773016"/>
          </a:xfrm>
        </p:spPr>
        <p:txBody>
          <a:bodyPr/>
          <a:lstStyle>
            <a:lvl1pPr>
              <a:defRPr sz="2800"/>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6319838"/>
            <a:ext cx="9144000" cy="531812"/>
          </a:xfrm>
          <a:prstGeom prst="rect">
            <a:avLst/>
          </a:prstGeom>
          <a:solidFill>
            <a:srgbClr val="E00000"/>
          </a:solidFill>
          <a:ln>
            <a:solidFill>
              <a:srgbClr val="E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5" name="Rectangle 4"/>
          <p:cNvSpPr/>
          <p:nvPr/>
        </p:nvSpPr>
        <p:spPr>
          <a:xfrm>
            <a:off x="0" y="5595938"/>
            <a:ext cx="9144000" cy="1176337"/>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028" name="Title Placeholder 1"/>
          <p:cNvSpPr>
            <a:spLocks noGrp="1"/>
          </p:cNvSpPr>
          <p:nvPr>
            <p:ph type="title"/>
          </p:nvPr>
        </p:nvSpPr>
        <p:spPr bwMode="auto">
          <a:xfrm>
            <a:off x="457200" y="1916113"/>
            <a:ext cx="8229600" cy="649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Title slide</a:t>
            </a:r>
          </a:p>
        </p:txBody>
      </p:sp>
      <p:sp>
        <p:nvSpPr>
          <p:cNvPr id="1029" name="Text Placeholder 2"/>
          <p:cNvSpPr>
            <a:spLocks noGrp="1"/>
          </p:cNvSpPr>
          <p:nvPr>
            <p:ph type="body" idx="1"/>
          </p:nvPr>
        </p:nvSpPr>
        <p:spPr bwMode="auto">
          <a:xfrm>
            <a:off x="457200" y="2605088"/>
            <a:ext cx="8229600" cy="679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This is why Alchemy Worx is great</a:t>
            </a:r>
          </a:p>
        </p:txBody>
      </p:sp>
      <p:pic>
        <p:nvPicPr>
          <p:cNvPr id="1030" name="Picture 5"/>
          <p:cNvPicPr>
            <a:picLocks noChangeAspect="1"/>
          </p:cNvPicPr>
          <p:nvPr/>
        </p:nvPicPr>
        <p:blipFill>
          <a:blip r:embed="rId4" cstate="print"/>
          <a:srcRect/>
          <a:stretch>
            <a:fillRect/>
          </a:stretch>
        </p:blipFill>
        <p:spPr bwMode="auto">
          <a:xfrm>
            <a:off x="250825" y="5707063"/>
            <a:ext cx="2381250" cy="9525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9" r:id="rId1"/>
    <p:sldLayoutId id="2147483690" r:id="rId2"/>
  </p:sldLayoutIdLst>
  <p:timing>
    <p:tnLst>
      <p:par>
        <p:cTn id="1" dur="indefinite" restart="never" nodeType="tmRoot"/>
      </p:par>
    </p:tnLst>
  </p:timing>
  <p:txStyles>
    <p:titleStyle>
      <a:lvl1pPr algn="l" rtl="0" eaLnBrk="1" fontAlgn="base" hangingPunct="1">
        <a:spcBef>
          <a:spcPct val="0"/>
        </a:spcBef>
        <a:spcAft>
          <a:spcPct val="0"/>
        </a:spcAft>
        <a:defRPr sz="4000" b="1" kern="1200">
          <a:solidFill>
            <a:schemeClr val="tx1"/>
          </a:solidFill>
          <a:latin typeface="Tahoma" pitchFamily="34" charset="0"/>
          <a:ea typeface="Tahoma" pitchFamily="34" charset="0"/>
          <a:cs typeface="Tahoma" pitchFamily="34" charset="0"/>
        </a:defRPr>
      </a:lvl1pPr>
      <a:lvl2pPr algn="l" rtl="0" eaLnBrk="1" fontAlgn="base" hangingPunct="1">
        <a:spcBef>
          <a:spcPct val="0"/>
        </a:spcBef>
        <a:spcAft>
          <a:spcPct val="0"/>
        </a:spcAft>
        <a:defRPr sz="4000" b="1">
          <a:solidFill>
            <a:schemeClr val="tx1"/>
          </a:solidFill>
          <a:latin typeface="Tahoma" pitchFamily="34" charset="0"/>
          <a:cs typeface="Tahoma" pitchFamily="34" charset="0"/>
        </a:defRPr>
      </a:lvl2pPr>
      <a:lvl3pPr algn="l" rtl="0" eaLnBrk="1" fontAlgn="base" hangingPunct="1">
        <a:spcBef>
          <a:spcPct val="0"/>
        </a:spcBef>
        <a:spcAft>
          <a:spcPct val="0"/>
        </a:spcAft>
        <a:defRPr sz="4000" b="1">
          <a:solidFill>
            <a:schemeClr val="tx1"/>
          </a:solidFill>
          <a:latin typeface="Tahoma" pitchFamily="34" charset="0"/>
          <a:cs typeface="Tahoma" pitchFamily="34" charset="0"/>
        </a:defRPr>
      </a:lvl3pPr>
      <a:lvl4pPr algn="l" rtl="0" eaLnBrk="1" fontAlgn="base" hangingPunct="1">
        <a:spcBef>
          <a:spcPct val="0"/>
        </a:spcBef>
        <a:spcAft>
          <a:spcPct val="0"/>
        </a:spcAft>
        <a:defRPr sz="4000" b="1">
          <a:solidFill>
            <a:schemeClr val="tx1"/>
          </a:solidFill>
          <a:latin typeface="Tahoma" pitchFamily="34" charset="0"/>
          <a:cs typeface="Tahoma" pitchFamily="34" charset="0"/>
        </a:defRPr>
      </a:lvl4pPr>
      <a:lvl5pPr algn="l" rtl="0" eaLnBrk="1" fontAlgn="base" hangingPunct="1">
        <a:spcBef>
          <a:spcPct val="0"/>
        </a:spcBef>
        <a:spcAft>
          <a:spcPct val="0"/>
        </a:spcAft>
        <a:defRPr sz="4000" b="1">
          <a:solidFill>
            <a:schemeClr val="tx1"/>
          </a:solidFill>
          <a:latin typeface="Tahoma" pitchFamily="34" charset="0"/>
          <a:cs typeface="Tahoma" pitchFamily="34" charset="0"/>
        </a:defRPr>
      </a:lvl5pPr>
      <a:lvl6pPr marL="457200" algn="l" rtl="0" eaLnBrk="1" fontAlgn="base" hangingPunct="1">
        <a:spcBef>
          <a:spcPct val="0"/>
        </a:spcBef>
        <a:spcAft>
          <a:spcPct val="0"/>
        </a:spcAft>
        <a:defRPr sz="3600" b="1">
          <a:solidFill>
            <a:schemeClr val="tx1"/>
          </a:solidFill>
          <a:latin typeface="Tahoma" pitchFamily="34" charset="0"/>
          <a:cs typeface="Tahoma" pitchFamily="34" charset="0"/>
        </a:defRPr>
      </a:lvl6pPr>
      <a:lvl7pPr marL="914400" algn="l" rtl="0" eaLnBrk="1" fontAlgn="base" hangingPunct="1">
        <a:spcBef>
          <a:spcPct val="0"/>
        </a:spcBef>
        <a:spcAft>
          <a:spcPct val="0"/>
        </a:spcAft>
        <a:defRPr sz="3600" b="1">
          <a:solidFill>
            <a:schemeClr val="tx1"/>
          </a:solidFill>
          <a:latin typeface="Tahoma" pitchFamily="34" charset="0"/>
          <a:cs typeface="Tahoma" pitchFamily="34" charset="0"/>
        </a:defRPr>
      </a:lvl7pPr>
      <a:lvl8pPr marL="1371600" algn="l" rtl="0" eaLnBrk="1" fontAlgn="base" hangingPunct="1">
        <a:spcBef>
          <a:spcPct val="0"/>
        </a:spcBef>
        <a:spcAft>
          <a:spcPct val="0"/>
        </a:spcAft>
        <a:defRPr sz="3600" b="1">
          <a:solidFill>
            <a:schemeClr val="tx1"/>
          </a:solidFill>
          <a:latin typeface="Tahoma" pitchFamily="34" charset="0"/>
          <a:cs typeface="Tahoma" pitchFamily="34" charset="0"/>
        </a:defRPr>
      </a:lvl8pPr>
      <a:lvl9pPr marL="1828800" algn="l" rtl="0" eaLnBrk="1" fontAlgn="base" hangingPunct="1">
        <a:spcBef>
          <a:spcPct val="0"/>
        </a:spcBef>
        <a:spcAft>
          <a:spcPct val="0"/>
        </a:spcAft>
        <a:defRPr sz="3600" b="1">
          <a:solidFill>
            <a:schemeClr val="tx1"/>
          </a:solidFill>
          <a:latin typeface="Tahoma" pitchFamily="34" charset="0"/>
          <a:cs typeface="Tahoma" pitchFamily="34" charset="0"/>
        </a:defRPr>
      </a:lvl9pPr>
    </p:titleStyle>
    <p:bodyStyle>
      <a:lvl1pPr marL="342900" indent="-342900" algn="l" rtl="0" eaLnBrk="1" fontAlgn="base" hangingPunct="1">
        <a:spcBef>
          <a:spcPct val="20000"/>
        </a:spcBef>
        <a:spcAft>
          <a:spcPct val="0"/>
        </a:spcAft>
        <a:buFont typeface="Arial" pitchFamily="34" charset="0"/>
        <a:defRPr sz="2400" kern="1200">
          <a:solidFill>
            <a:schemeClr val="tx1"/>
          </a:solidFill>
          <a:latin typeface="Tahoma" pitchFamily="34" charset="0"/>
          <a:ea typeface="Tahoma" pitchFamily="34" charset="0"/>
          <a:cs typeface="Tahoma" pitchFamily="34" charset="0"/>
        </a:defRPr>
      </a:lvl1pPr>
      <a:lvl2pPr marL="742950" indent="-285750" algn="l" rtl="0" eaLnBrk="1" fontAlgn="base" hangingPunct="1">
        <a:lnSpc>
          <a:spcPct val="150000"/>
        </a:lnSpc>
        <a:spcBef>
          <a:spcPct val="20000"/>
        </a:spcBef>
        <a:spcAft>
          <a:spcPct val="0"/>
        </a:spcAft>
        <a:buFont typeface="Arial" pitchFamily="34" charset="0"/>
        <a:buChar char="–"/>
        <a:defRPr kern="1200">
          <a:solidFill>
            <a:schemeClr val="tx1"/>
          </a:solidFill>
          <a:latin typeface="Tahoma" pitchFamily="34" charset="0"/>
          <a:ea typeface="Tahoma" pitchFamily="34" charset="0"/>
          <a:cs typeface="Tahoma" pitchFamily="34" charset="0"/>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Tahoma" pitchFamily="34" charset="0"/>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4763" y="6411913"/>
            <a:ext cx="9144001" cy="433387"/>
          </a:xfrm>
          <a:prstGeom prst="rect">
            <a:avLst/>
          </a:prstGeom>
          <a:solidFill>
            <a:srgbClr val="E00000"/>
          </a:solidFill>
          <a:ln>
            <a:solidFill>
              <a:srgbClr val="E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5" name="Rectangle 4"/>
          <p:cNvSpPr/>
          <p:nvPr/>
        </p:nvSpPr>
        <p:spPr>
          <a:xfrm>
            <a:off x="0" y="5868988"/>
            <a:ext cx="9144000" cy="903287"/>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pic>
        <p:nvPicPr>
          <p:cNvPr id="2052" name="Picture 21"/>
          <p:cNvPicPr>
            <a:picLocks noChangeAspect="1"/>
          </p:cNvPicPr>
          <p:nvPr/>
        </p:nvPicPr>
        <p:blipFill>
          <a:blip r:embed="rId4" cstate="print"/>
          <a:srcRect/>
          <a:stretch>
            <a:fillRect/>
          </a:stretch>
        </p:blipFill>
        <p:spPr bwMode="auto">
          <a:xfrm>
            <a:off x="250825" y="5945188"/>
            <a:ext cx="1812925" cy="723900"/>
          </a:xfrm>
          <a:prstGeom prst="rect">
            <a:avLst/>
          </a:prstGeom>
          <a:noFill/>
          <a:ln w="9525">
            <a:noFill/>
            <a:miter lim="800000"/>
            <a:headEnd/>
            <a:tailEnd/>
          </a:ln>
        </p:spPr>
      </p:pic>
      <p:sp>
        <p:nvSpPr>
          <p:cNvPr id="2053"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smtClean="0"/>
              <a:t>Tahoma</a:t>
            </a:r>
          </a:p>
        </p:txBody>
      </p:sp>
      <p:sp>
        <p:nvSpPr>
          <p:cNvPr id="2054" name="Text Placeholder 2"/>
          <p:cNvSpPr>
            <a:spLocks noGrp="1"/>
          </p:cNvSpPr>
          <p:nvPr>
            <p:ph type="body" idx="1"/>
          </p:nvPr>
        </p:nvSpPr>
        <p:spPr bwMode="auto">
          <a:xfrm>
            <a:off x="457200" y="1600200"/>
            <a:ext cx="8229600" cy="3700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This is why Alchemy Worx is great</a:t>
            </a:r>
          </a:p>
          <a:p>
            <a:pPr lvl="1"/>
            <a:r>
              <a:rPr lang="en-GB" smtClean="0"/>
              <a:t>World leading email marketing the world over</a:t>
            </a:r>
          </a:p>
          <a:p>
            <a:pPr lvl="0"/>
            <a:r>
              <a:rPr lang="en-GB" smtClean="0"/>
              <a:t>Sometimes food is not the most important thing in life</a:t>
            </a:r>
          </a:p>
          <a:p>
            <a:pPr lvl="1"/>
            <a:r>
              <a:rPr lang="en-GB" smtClean="0"/>
              <a:t>Eggs and bacon, fish and chips means deliciousness</a:t>
            </a:r>
          </a:p>
          <a:p>
            <a:pPr lvl="1"/>
            <a:r>
              <a:rPr lang="en-GB" smtClean="0"/>
              <a:t>Chocolate cream</a:t>
            </a: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Lst>
  <p:timing>
    <p:tnLst>
      <p:par>
        <p:cTn id="1" dur="indefinite" restart="never" nodeType="tmRoot"/>
      </p:par>
    </p:tnLst>
  </p:timing>
  <p:txStyles>
    <p:titleStyle>
      <a:lvl1pPr algn="l" rtl="0" eaLnBrk="0" fontAlgn="base" hangingPunct="0">
        <a:spcBef>
          <a:spcPct val="0"/>
        </a:spcBef>
        <a:spcAft>
          <a:spcPct val="0"/>
        </a:spcAft>
        <a:defRPr sz="4000" b="1" kern="1200">
          <a:solidFill>
            <a:schemeClr val="tx1"/>
          </a:solidFill>
          <a:latin typeface="Tahoma" pitchFamily="34" charset="0"/>
          <a:ea typeface="Tahoma" pitchFamily="34" charset="0"/>
          <a:cs typeface="Tahoma" pitchFamily="34" charset="0"/>
        </a:defRPr>
      </a:lvl1pPr>
      <a:lvl2pPr algn="l" rtl="0" eaLnBrk="0" fontAlgn="base" hangingPunct="0">
        <a:spcBef>
          <a:spcPct val="0"/>
        </a:spcBef>
        <a:spcAft>
          <a:spcPct val="0"/>
        </a:spcAft>
        <a:defRPr sz="4000" b="1">
          <a:solidFill>
            <a:schemeClr val="tx1"/>
          </a:solidFill>
          <a:latin typeface="Tahoma" pitchFamily="34" charset="0"/>
          <a:cs typeface="Tahoma" pitchFamily="34" charset="0"/>
        </a:defRPr>
      </a:lvl2pPr>
      <a:lvl3pPr algn="l" rtl="0" eaLnBrk="0" fontAlgn="base" hangingPunct="0">
        <a:spcBef>
          <a:spcPct val="0"/>
        </a:spcBef>
        <a:spcAft>
          <a:spcPct val="0"/>
        </a:spcAft>
        <a:defRPr sz="4000" b="1">
          <a:solidFill>
            <a:schemeClr val="tx1"/>
          </a:solidFill>
          <a:latin typeface="Tahoma" pitchFamily="34" charset="0"/>
          <a:cs typeface="Tahoma" pitchFamily="34" charset="0"/>
        </a:defRPr>
      </a:lvl3pPr>
      <a:lvl4pPr algn="l" rtl="0" eaLnBrk="0" fontAlgn="base" hangingPunct="0">
        <a:spcBef>
          <a:spcPct val="0"/>
        </a:spcBef>
        <a:spcAft>
          <a:spcPct val="0"/>
        </a:spcAft>
        <a:defRPr sz="4000" b="1">
          <a:solidFill>
            <a:schemeClr val="tx1"/>
          </a:solidFill>
          <a:latin typeface="Tahoma" pitchFamily="34" charset="0"/>
          <a:cs typeface="Tahoma" pitchFamily="34" charset="0"/>
        </a:defRPr>
      </a:lvl4pPr>
      <a:lvl5pPr algn="l" rtl="0" eaLnBrk="0" fontAlgn="base" hangingPunct="0">
        <a:spcBef>
          <a:spcPct val="0"/>
        </a:spcBef>
        <a:spcAft>
          <a:spcPct val="0"/>
        </a:spcAft>
        <a:defRPr sz="4000" b="1">
          <a:solidFill>
            <a:schemeClr val="tx1"/>
          </a:solidFill>
          <a:latin typeface="Tahoma" pitchFamily="34" charset="0"/>
          <a:cs typeface="Tahoma" pitchFamily="34" charset="0"/>
        </a:defRPr>
      </a:lvl5pPr>
      <a:lvl6pPr marL="457200" algn="l" rtl="0" fontAlgn="base">
        <a:spcBef>
          <a:spcPct val="0"/>
        </a:spcBef>
        <a:spcAft>
          <a:spcPct val="0"/>
        </a:spcAft>
        <a:defRPr sz="3600" b="1">
          <a:solidFill>
            <a:schemeClr val="tx1"/>
          </a:solidFill>
          <a:latin typeface="Tahoma" pitchFamily="34" charset="0"/>
          <a:cs typeface="Tahoma" pitchFamily="34" charset="0"/>
        </a:defRPr>
      </a:lvl6pPr>
      <a:lvl7pPr marL="914400" algn="l" rtl="0" fontAlgn="base">
        <a:spcBef>
          <a:spcPct val="0"/>
        </a:spcBef>
        <a:spcAft>
          <a:spcPct val="0"/>
        </a:spcAft>
        <a:defRPr sz="3600" b="1">
          <a:solidFill>
            <a:schemeClr val="tx1"/>
          </a:solidFill>
          <a:latin typeface="Tahoma" pitchFamily="34" charset="0"/>
          <a:cs typeface="Tahoma" pitchFamily="34" charset="0"/>
        </a:defRPr>
      </a:lvl7pPr>
      <a:lvl8pPr marL="1371600" algn="l" rtl="0" fontAlgn="base">
        <a:spcBef>
          <a:spcPct val="0"/>
        </a:spcBef>
        <a:spcAft>
          <a:spcPct val="0"/>
        </a:spcAft>
        <a:defRPr sz="3600" b="1">
          <a:solidFill>
            <a:schemeClr val="tx1"/>
          </a:solidFill>
          <a:latin typeface="Tahoma" pitchFamily="34" charset="0"/>
          <a:cs typeface="Tahoma" pitchFamily="34" charset="0"/>
        </a:defRPr>
      </a:lvl8pPr>
      <a:lvl9pPr marL="1828800" algn="l" rtl="0" fontAlgn="base">
        <a:spcBef>
          <a:spcPct val="0"/>
        </a:spcBef>
        <a:spcAft>
          <a:spcPct val="0"/>
        </a:spcAft>
        <a:defRPr sz="3600" b="1">
          <a:solidFill>
            <a:schemeClr val="tx1"/>
          </a:solidFill>
          <a:latin typeface="Tahoma" pitchFamily="34" charset="0"/>
          <a:cs typeface="Tahoma" pitchFamily="34" charset="0"/>
        </a:defRPr>
      </a:lvl9pPr>
    </p:titleStyle>
    <p:body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indent="-285750" algn="l" rtl="0" eaLnBrk="0" fontAlgn="base" hangingPunct="0">
        <a:lnSpc>
          <a:spcPct val="150000"/>
        </a:lnSpc>
        <a:spcBef>
          <a:spcPct val="20000"/>
        </a:spcBef>
        <a:spcAft>
          <a:spcPct val="0"/>
        </a:spcAft>
        <a:buFont typeface="Arial" pitchFamily="34" charset="0"/>
        <a:buChar char="–"/>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smtClean="0"/>
              <a:t>Tahoma</a:t>
            </a:r>
          </a:p>
        </p:txBody>
      </p:sp>
      <p:sp>
        <p:nvSpPr>
          <p:cNvPr id="3075" name="Text Placeholder 2"/>
          <p:cNvSpPr>
            <a:spLocks noGrp="1"/>
          </p:cNvSpPr>
          <p:nvPr>
            <p:ph type="body" idx="1"/>
          </p:nvPr>
        </p:nvSpPr>
        <p:spPr bwMode="auto">
          <a:xfrm>
            <a:off x="457200" y="1600200"/>
            <a:ext cx="8229600" cy="3700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This is why Alchemy Worx is great</a:t>
            </a:r>
          </a:p>
          <a:p>
            <a:pPr lvl="1"/>
            <a:r>
              <a:rPr lang="en-GB" smtClean="0"/>
              <a:t>World leading email marketing the world over</a:t>
            </a:r>
          </a:p>
          <a:p>
            <a:pPr lvl="0"/>
            <a:r>
              <a:rPr lang="en-GB" smtClean="0"/>
              <a:t>Sometimes food is not the most important thing in life</a:t>
            </a:r>
          </a:p>
          <a:p>
            <a:pPr lvl="1"/>
            <a:r>
              <a:rPr lang="en-GB" smtClean="0"/>
              <a:t>Eggs and bacon, fish and chips means deliciousness</a:t>
            </a:r>
          </a:p>
          <a:p>
            <a:pPr lvl="1"/>
            <a:r>
              <a:rPr lang="en-GB" smtClean="0"/>
              <a:t>Chocolate cream</a:t>
            </a:r>
          </a:p>
          <a:p>
            <a:pPr lvl="0"/>
            <a:endParaRPr lang="en-GB" smtClean="0"/>
          </a:p>
          <a:p>
            <a:pPr lvl="0"/>
            <a:endParaRPr lang="en-GB" smtClean="0"/>
          </a:p>
          <a:p>
            <a:pPr lvl="0"/>
            <a:endParaRPr lang="en-GB" smtClean="0"/>
          </a:p>
        </p:txBody>
      </p:sp>
      <p:grpSp>
        <p:nvGrpSpPr>
          <p:cNvPr id="3076" name="Group 4"/>
          <p:cNvGrpSpPr>
            <a:grpSpLocks/>
          </p:cNvGrpSpPr>
          <p:nvPr/>
        </p:nvGrpSpPr>
        <p:grpSpPr bwMode="auto">
          <a:xfrm>
            <a:off x="0" y="5880100"/>
            <a:ext cx="9144000" cy="971550"/>
            <a:chOff x="-36512" y="5869182"/>
            <a:chExt cx="9217024" cy="972068"/>
          </a:xfrm>
        </p:grpSpPr>
        <p:sp>
          <p:nvSpPr>
            <p:cNvPr id="7" name="Rectangle 6"/>
            <p:cNvSpPr/>
            <p:nvPr/>
          </p:nvSpPr>
          <p:spPr>
            <a:xfrm>
              <a:off x="-36512" y="6669709"/>
              <a:ext cx="9217024" cy="171541"/>
            </a:xfrm>
            <a:prstGeom prst="rect">
              <a:avLst/>
            </a:prstGeom>
            <a:solidFill>
              <a:srgbClr val="E00000"/>
            </a:solidFill>
            <a:ln>
              <a:solidFill>
                <a:srgbClr val="E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6" name="Rectangle 5"/>
            <p:cNvSpPr/>
            <p:nvPr/>
          </p:nvSpPr>
          <p:spPr>
            <a:xfrm>
              <a:off x="-36512" y="5869182"/>
              <a:ext cx="9217024" cy="8926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grpSp>
      <p:pic>
        <p:nvPicPr>
          <p:cNvPr id="3077" name="Picture 9"/>
          <p:cNvPicPr>
            <a:picLocks noChangeAspect="1"/>
          </p:cNvPicPr>
          <p:nvPr/>
        </p:nvPicPr>
        <p:blipFill>
          <a:blip r:embed="rId5" cstate="print"/>
          <a:srcRect/>
          <a:stretch>
            <a:fillRect/>
          </a:stretch>
        </p:blipFill>
        <p:spPr bwMode="auto">
          <a:xfrm>
            <a:off x="250825" y="5964238"/>
            <a:ext cx="1812925" cy="7254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p:timing>
    <p:tnLst>
      <p:par>
        <p:cTn id="1" dur="indefinite" restart="never" nodeType="tmRoot"/>
      </p:par>
    </p:tnLst>
  </p:timing>
  <p:txStyles>
    <p:titleStyle>
      <a:lvl1pPr algn="l" rtl="0" eaLnBrk="0" fontAlgn="base" hangingPunct="0">
        <a:spcBef>
          <a:spcPct val="0"/>
        </a:spcBef>
        <a:spcAft>
          <a:spcPct val="0"/>
        </a:spcAft>
        <a:defRPr sz="4000" b="1" kern="1200">
          <a:solidFill>
            <a:schemeClr val="bg1"/>
          </a:solidFill>
          <a:latin typeface="Tahoma" pitchFamily="34" charset="0"/>
          <a:ea typeface="Verdana" pitchFamily="34" charset="0"/>
          <a:cs typeface="Verdana" pitchFamily="34" charset="0"/>
        </a:defRPr>
      </a:lvl1pPr>
      <a:lvl2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2pPr>
      <a:lvl3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3pPr>
      <a:lvl4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4pPr>
      <a:lvl5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5pPr>
      <a:lvl6pPr marL="4572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6pPr>
      <a:lvl7pPr marL="9144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7pPr>
      <a:lvl8pPr marL="13716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8pPr>
      <a:lvl9pPr marL="18288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9pPr>
    </p:titleStyle>
    <p:bodyStyle>
      <a:lvl1pPr marL="342900" indent="-342900" algn="l" rtl="0" eaLnBrk="0" fontAlgn="base" hangingPunct="0">
        <a:spcBef>
          <a:spcPct val="20000"/>
        </a:spcBef>
        <a:spcAft>
          <a:spcPct val="0"/>
        </a:spcAft>
        <a:buFont typeface="Arial" pitchFamily="34" charset="0"/>
        <a:buChar char="•"/>
        <a:defRPr sz="2800" b="1" kern="1200">
          <a:solidFill>
            <a:schemeClr val="bg1"/>
          </a:solidFill>
          <a:latin typeface="Tahoma" pitchFamily="34" charset="0"/>
          <a:ea typeface="Tahoma" pitchFamily="34" charset="0"/>
          <a:cs typeface="Tahoma" pitchFamily="34" charset="0"/>
        </a:defRPr>
      </a:lvl1pPr>
      <a:lvl2pPr marL="742950" indent="-285750" algn="l" rtl="0" eaLnBrk="0" fontAlgn="base" hangingPunct="0">
        <a:lnSpc>
          <a:spcPct val="150000"/>
        </a:lnSpc>
        <a:spcBef>
          <a:spcPct val="20000"/>
        </a:spcBef>
        <a:spcAft>
          <a:spcPct val="0"/>
        </a:spcAft>
        <a:buFont typeface="Arial" pitchFamily="34" charset="0"/>
        <a:buChar char="–"/>
        <a:defRPr sz="2400" kern="1200">
          <a:solidFill>
            <a:schemeClr val="bg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Synergist%20V1025%20User%20Guide.docx" TargetMode="Externa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1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hyperlink" Target="Synergist%20V1025%20User%20Guide.docx" TargetMode="Externa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2012/alchemy_worx/synergist/Synergist%20V1025%20User%20Guide.docx"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Synergist%20V1025%20User%20Guide.docx" TargetMode="Externa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67544" y="260648"/>
            <a:ext cx="8229600" cy="1143000"/>
          </a:xfrm>
        </p:spPr>
        <p:txBody>
          <a:bodyPr/>
          <a:lstStyle/>
          <a:p>
            <a:pPr algn="ctr"/>
            <a:r>
              <a:rPr lang="en-US" dirty="0" smtClean="0"/>
              <a:t>AW Workflow with Synergist</a:t>
            </a:r>
          </a:p>
        </p:txBody>
      </p:sp>
      <p:pic>
        <p:nvPicPr>
          <p:cNvPr id="4" name="Content Placeholder 3" descr="T:\2011\alchemy_worx\aw_characters\character_library\whatwedo_mainpage.jpg"/>
          <p:cNvPicPr>
            <a:picLocks noGrp="1" noChangeAspect="1" noChangeArrowheads="1"/>
          </p:cNvPicPr>
          <p:nvPr>
            <p:ph sz="quarter" idx="10"/>
          </p:nvPr>
        </p:nvPicPr>
        <p:blipFill rotWithShape="1">
          <a:blip r:embed="rId2" cstate="print">
            <a:extLst>
              <a:ext uri="{28A0092B-C50C-407E-A947-70E740481C1C}">
                <a14:useLocalDpi xmlns:a14="http://schemas.microsoft.com/office/drawing/2010/main" val="0"/>
              </a:ext>
            </a:extLst>
          </a:blip>
          <a:srcRect l="1141" r="1"/>
          <a:stretch/>
        </p:blipFill>
        <p:spPr bwMode="auto">
          <a:xfrm>
            <a:off x="468313" y="2202889"/>
            <a:ext cx="8207375" cy="25252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3528" y="5373216"/>
            <a:ext cx="5472652" cy="369332"/>
          </a:xfrm>
          <a:prstGeom prst="rect">
            <a:avLst/>
          </a:prstGeom>
          <a:noFill/>
        </p:spPr>
        <p:txBody>
          <a:bodyPr wrap="none" rtlCol="0">
            <a:spAutoFit/>
          </a:bodyPr>
          <a:lstStyle/>
          <a:p>
            <a:r>
              <a:rPr lang="en-GB" dirty="0" smtClean="0"/>
              <a:t>Prepared by Claire Rollinson, November 2012</a:t>
            </a:r>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4" name="Content Placeholder 3"/>
          <p:cNvSpPr>
            <a:spLocks noGrp="1"/>
          </p:cNvSpPr>
          <p:nvPr>
            <p:ph sz="quarter" idx="10"/>
          </p:nvPr>
        </p:nvSpPr>
        <p:spPr/>
        <p:txBody>
          <a:bodyPr/>
          <a:lstStyle/>
          <a:p>
            <a:pPr marL="57150" indent="0">
              <a:buNone/>
            </a:pPr>
            <a:r>
              <a:rPr lang="en-GB" sz="3200" dirty="0"/>
              <a:t>2</a:t>
            </a:r>
            <a:r>
              <a:rPr lang="en-GB" sz="3200" b="1" dirty="0" smtClean="0"/>
              <a:t> ‘</a:t>
            </a:r>
            <a:r>
              <a:rPr lang="en-GB" sz="3200" b="1" dirty="0" err="1" smtClean="0"/>
              <a:t>client_templates</a:t>
            </a:r>
            <a:r>
              <a:rPr lang="en-GB" sz="3200" b="1" dirty="0" smtClean="0"/>
              <a:t>’</a:t>
            </a:r>
          </a:p>
          <a:p>
            <a:pPr marL="57150" indent="0">
              <a:buNone/>
            </a:pPr>
            <a:r>
              <a:rPr lang="en-GB" sz="2000" b="0" dirty="0" smtClean="0"/>
              <a:t>Select ‘all jobs’ under status and select ‘only</a:t>
            </a:r>
          </a:p>
          <a:p>
            <a:pPr marL="57150" indent="0">
              <a:buNone/>
            </a:pPr>
            <a:r>
              <a:rPr lang="en-GB" sz="2000" b="0" dirty="0" smtClean="0"/>
              <a:t>show templates’ under templates</a:t>
            </a:r>
          </a:p>
          <a:p>
            <a:pPr marL="57150" indent="0">
              <a:buNone/>
            </a:pPr>
            <a:endParaRPr lang="en-GB" sz="2000" b="0" dirty="0"/>
          </a:p>
          <a:p>
            <a:pPr marL="57150" indent="0">
              <a:buNone/>
            </a:pPr>
            <a:r>
              <a:rPr lang="en-GB" sz="2000" b="0" dirty="0" smtClean="0"/>
              <a:t>Select ‘client’ you wish to view templates for</a:t>
            </a:r>
          </a:p>
          <a:p>
            <a:pPr marL="57150" indent="0">
              <a:buNone/>
            </a:pPr>
            <a:r>
              <a:rPr lang="en-GB" sz="2000" b="0" dirty="0" smtClean="0"/>
              <a:t>Underneath the ‘client query’</a:t>
            </a:r>
          </a:p>
          <a:p>
            <a:pPr marL="57150" indent="0">
              <a:buNone/>
            </a:pPr>
            <a:endParaRPr lang="en-GB" sz="2000" b="0" dirty="0"/>
          </a:p>
          <a:p>
            <a:pPr marL="57150" indent="0">
              <a:buNone/>
            </a:pPr>
            <a:endParaRPr lang="en-GB" sz="2000" b="0" dirty="0" smtClean="0"/>
          </a:p>
          <a:p>
            <a:pPr lvl="2"/>
            <a:endParaRPr lang="en-GB" sz="1200" dirty="0" smtClean="0"/>
          </a:p>
          <a:p>
            <a:pPr marL="0" indent="0">
              <a:buNone/>
            </a:pPr>
            <a:endParaRPr lang="en-GB" sz="200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7315" y="1556792"/>
            <a:ext cx="318135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3440" y="3645024"/>
            <a:ext cx="3705225"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307972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jobs</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Click on ‘+ New’  ‘Multi -job or phase invoice</a:t>
            </a:r>
          </a:p>
          <a:p>
            <a:pPr lvl="1"/>
            <a:r>
              <a:rPr lang="en-GB" sz="1800" dirty="0" smtClean="0"/>
              <a:t>Follow the same process as if you were creating a single job invoice</a:t>
            </a:r>
          </a:p>
          <a:p>
            <a:pPr lvl="1"/>
            <a:r>
              <a:rPr lang="en-GB" sz="1800" dirty="0" smtClean="0"/>
              <a:t>Select all the jobs you want to add to the invoice. (</a:t>
            </a:r>
            <a:r>
              <a:rPr lang="en-GB" sz="1800" i="1" dirty="0" smtClean="0"/>
              <a:t>Note the descriptions are at the bottom)</a:t>
            </a:r>
          </a:p>
          <a:p>
            <a:pPr lvl="1"/>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3284984"/>
            <a:ext cx="4392488" cy="239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991253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jobs - 2</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pPr marL="457200" lvl="1" indent="0">
              <a:buNone/>
            </a:pPr>
            <a:r>
              <a:rPr lang="en-GB" sz="1800" dirty="0" smtClean="0">
                <a:solidFill>
                  <a:srgbClr val="FF0000"/>
                </a:solidFill>
              </a:rPr>
              <a:t>What do we select here to show job and then phases/breakdown of costs – Kate R checking with Karen</a:t>
            </a: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348880"/>
            <a:ext cx="5686970" cy="3450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853351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jobs - 3</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556792"/>
            <a:ext cx="7560840" cy="4018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875579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jobs - 4</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Select ‘edit’ and then ‘auto analysis builder’</a:t>
            </a:r>
            <a:endParaRPr lang="en-GB" sz="20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70931"/>
            <a:ext cx="8764403"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000065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jobs - 5 </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Check all items have a nominal code listed</a:t>
            </a:r>
            <a:endParaRPr lang="en-GB" sz="20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99903"/>
            <a:ext cx="7956446" cy="3761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400521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jobs - 6 </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If you are happy then click ‘finish’</a:t>
            </a:r>
          </a:p>
          <a:p>
            <a:r>
              <a:rPr lang="en-GB" sz="2000" dirty="0" smtClean="0"/>
              <a:t>Invoice is now ready for approval</a:t>
            </a:r>
            <a:endParaRPr lang="en-GB" sz="20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204864"/>
            <a:ext cx="4082416"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067823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Activities</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hlinkClick r:id="rId2" action="ppaction://hlinkfile"/>
              </a:rPr>
              <a:t>See page 34 of the user guide. </a:t>
            </a:r>
            <a:endParaRPr lang="en-GB" sz="2000" dirty="0" smtClean="0"/>
          </a:p>
          <a:p>
            <a:r>
              <a:rPr lang="en-GB" sz="2000" b="0" dirty="0" smtClean="0"/>
              <a:t>Use activities to delegate/set a task list for yourself.</a:t>
            </a:r>
          </a:p>
          <a:p>
            <a:pPr lvl="1"/>
            <a:r>
              <a:rPr lang="en-GB" sz="1600" dirty="0" smtClean="0"/>
              <a:t>View ‘my open activities’ for all your ‘tasks/activities’ which you need to complete</a:t>
            </a:r>
          </a:p>
          <a:p>
            <a:pPr marL="0" indent="0">
              <a:buNone/>
            </a:pPr>
            <a:endParaRPr lang="en-GB" sz="2000" dirty="0" smtClean="0"/>
          </a:p>
          <a:p>
            <a:pPr marL="0" indent="0">
              <a:buNone/>
            </a:pPr>
            <a:endParaRPr lang="en-GB" sz="200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249" y="2780928"/>
            <a:ext cx="775335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239934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Activities - 2</a:t>
            </a:r>
          </a:p>
        </p:txBody>
      </p:sp>
      <p:sp>
        <p:nvSpPr>
          <p:cNvPr id="2" name="Content Placeholder 1"/>
          <p:cNvSpPr>
            <a:spLocks noGrp="1"/>
          </p:cNvSpPr>
          <p:nvPr>
            <p:ph sz="quarter" idx="10"/>
          </p:nvPr>
        </p:nvSpPr>
        <p:spPr>
          <a:xfrm>
            <a:off x="467544" y="1268760"/>
            <a:ext cx="8207375" cy="4032374"/>
          </a:xfrm>
        </p:spPr>
        <p:txBody>
          <a:bodyPr/>
          <a:lstStyle/>
          <a:p>
            <a:pPr marL="400050"/>
            <a:r>
              <a:rPr lang="en-GB" sz="2000" b="0" dirty="0" smtClean="0"/>
              <a:t>Managers or colleagues may assign you tasks or activities so it is important to always check ‘your open activities’ every day and then tick them ‘complete’ once you have completed them</a:t>
            </a:r>
            <a:endParaRPr lang="en-GB" sz="2000" b="0" dirty="0"/>
          </a:p>
          <a:p>
            <a:pPr marL="0" indent="0">
              <a:buNone/>
            </a:pPr>
            <a:endParaRPr lang="en-GB" sz="2000" dirty="0" smtClean="0"/>
          </a:p>
          <a:p>
            <a:pPr marL="0" indent="0">
              <a:buNone/>
            </a:pPr>
            <a:endParaRPr lang="en-GB" sz="200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780928"/>
            <a:ext cx="779145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4283968" y="2204864"/>
            <a:ext cx="295232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2394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r>
              <a:rPr lang="en-GB" dirty="0" smtClean="0"/>
              <a:t>Key reports you may want to use are:</a:t>
            </a:r>
          </a:p>
          <a:p>
            <a:pPr marL="457200" lvl="1" indent="0">
              <a:buNone/>
            </a:pPr>
            <a:r>
              <a:rPr lang="en-GB" dirty="0" smtClean="0"/>
              <a:t>1. WIP – Retro report</a:t>
            </a:r>
            <a:endParaRPr lang="en-GB"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1" y="2636912"/>
            <a:ext cx="8352927" cy="3037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4779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r>
              <a:rPr lang="en-GB" dirty="0" smtClean="0">
                <a:solidFill>
                  <a:srgbClr val="FF0000"/>
                </a:solidFill>
              </a:rPr>
              <a:t>Client WIP</a:t>
            </a:r>
          </a:p>
          <a:p>
            <a:r>
              <a:rPr lang="en-GB" sz="2000" b="0" dirty="0" smtClean="0">
                <a:solidFill>
                  <a:srgbClr val="FF0000"/>
                </a:solidFill>
              </a:rPr>
              <a:t>Filter on all open jobs</a:t>
            </a:r>
            <a:br>
              <a:rPr lang="en-GB" sz="2000" b="0" dirty="0" smtClean="0">
                <a:solidFill>
                  <a:srgbClr val="FF0000"/>
                </a:solidFill>
              </a:rPr>
            </a:br>
            <a:endParaRPr lang="en-GB" sz="2000" b="0" dirty="0" smtClean="0">
              <a:solidFill>
                <a:srgbClr val="FF0000"/>
              </a:solidFill>
            </a:endParaRPr>
          </a:p>
          <a:p>
            <a:pPr lvl="0"/>
            <a:r>
              <a:rPr lang="en-GB" sz="2000" b="0" dirty="0">
                <a:solidFill>
                  <a:srgbClr val="FF0000"/>
                </a:solidFill>
              </a:rPr>
              <a:t>In the jobs section you can search for client jobs using the searchlight button and create a client query using the ‘client query’ tab, putting in the client that you would like </a:t>
            </a:r>
            <a:r>
              <a:rPr lang="en-GB" sz="2000" b="0">
                <a:solidFill>
                  <a:srgbClr val="FF0000"/>
                </a:solidFill>
              </a:rPr>
              <a:t>to </a:t>
            </a:r>
            <a:r>
              <a:rPr lang="en-GB" sz="2000" b="0" smtClean="0">
                <a:solidFill>
                  <a:srgbClr val="FF0000"/>
                </a:solidFill>
              </a:rPr>
              <a:t>view</a:t>
            </a:r>
            <a:endParaRPr lang="en-GB" sz="2000" b="0" dirty="0" smtClean="0">
              <a:solidFill>
                <a:srgbClr val="FF0000"/>
              </a:solidFill>
            </a:endParaRPr>
          </a:p>
          <a:p>
            <a:pPr marL="0" lvl="0" indent="0">
              <a:buNone/>
            </a:pPr>
            <a:endParaRPr lang="en-GB" sz="2000" b="0" dirty="0">
              <a:solidFill>
                <a:srgbClr val="FF0000"/>
              </a:solidFill>
            </a:endParaRPr>
          </a:p>
          <a:p>
            <a:pPr lvl="0"/>
            <a:r>
              <a:rPr lang="en-GB" sz="2000" b="0" dirty="0">
                <a:solidFill>
                  <a:srgbClr val="FF0000"/>
                </a:solidFill>
              </a:rPr>
              <a:t>You can then run a stage export </a:t>
            </a:r>
            <a:r>
              <a:rPr lang="en-GB" sz="2000" b="0" dirty="0" smtClean="0">
                <a:solidFill>
                  <a:srgbClr val="FF0000"/>
                </a:solidFill>
              </a:rPr>
              <a:t>under ‘actions’ which </a:t>
            </a:r>
            <a:r>
              <a:rPr lang="en-GB" sz="2000" b="0" dirty="0">
                <a:solidFill>
                  <a:srgbClr val="FF0000"/>
                </a:solidFill>
              </a:rPr>
              <a:t>will export to CSV </a:t>
            </a:r>
            <a:r>
              <a:rPr lang="en-GB" sz="2000" b="0" dirty="0" smtClean="0">
                <a:solidFill>
                  <a:srgbClr val="FF0000"/>
                </a:solidFill>
              </a:rPr>
              <a:t>file, which you can use as a WIP</a:t>
            </a:r>
            <a:endParaRPr lang="en-GB" dirty="0"/>
          </a:p>
        </p:txBody>
      </p:sp>
    </p:spTree>
    <p:extLst>
      <p:ext uri="{BB962C8B-B14F-4D97-AF65-F5344CB8AC3E}">
        <p14:creationId xmlns:p14="http://schemas.microsoft.com/office/powerpoint/2010/main" val="426305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4" name="Content Placeholder 3"/>
          <p:cNvSpPr>
            <a:spLocks noGrp="1"/>
          </p:cNvSpPr>
          <p:nvPr>
            <p:ph sz="quarter" idx="10"/>
          </p:nvPr>
        </p:nvSpPr>
        <p:spPr/>
        <p:txBody>
          <a:bodyPr/>
          <a:lstStyle/>
          <a:p>
            <a:pPr marL="57150" indent="0">
              <a:buNone/>
            </a:pPr>
            <a:r>
              <a:rPr lang="en-GB" sz="3200" dirty="0"/>
              <a:t>3</a:t>
            </a:r>
            <a:r>
              <a:rPr lang="en-GB" sz="3200" b="1" dirty="0" smtClean="0"/>
              <a:t> ‘</a:t>
            </a:r>
            <a:r>
              <a:rPr lang="en-GB" sz="3200" b="1" dirty="0" err="1" smtClean="0"/>
              <a:t>client_contacts</a:t>
            </a:r>
            <a:r>
              <a:rPr lang="en-GB" sz="3200" b="1" dirty="0" smtClean="0"/>
              <a:t>’</a:t>
            </a:r>
          </a:p>
          <a:p>
            <a:pPr marL="57150" indent="0">
              <a:buNone/>
            </a:pPr>
            <a:r>
              <a:rPr lang="en-GB" sz="2000" b="0" dirty="0" smtClean="0"/>
              <a:t>(To show all the contact you work with/are assigned to’</a:t>
            </a:r>
          </a:p>
          <a:p>
            <a:pPr marL="57150" indent="0">
              <a:buNone/>
            </a:pPr>
            <a:r>
              <a:rPr lang="en-GB" sz="2000" b="0" dirty="0" smtClean="0"/>
              <a:t>Navigate to contacts tab, click on the search tab and select yourself as ‘handler’</a:t>
            </a:r>
          </a:p>
          <a:p>
            <a:pPr marL="57150" indent="0">
              <a:buNone/>
            </a:pPr>
            <a:endParaRPr lang="en-GB" sz="2000" b="0" dirty="0" smtClean="0"/>
          </a:p>
          <a:p>
            <a:pPr marL="57150" indent="0">
              <a:buNone/>
            </a:pPr>
            <a:r>
              <a:rPr lang="en-GB" sz="2000" b="0" dirty="0" smtClean="0"/>
              <a:t>Save the view as a view for yourself </a:t>
            </a:r>
          </a:p>
          <a:p>
            <a:pPr marL="57150" indent="0">
              <a:buNone/>
            </a:pPr>
            <a:r>
              <a:rPr lang="en-GB" sz="2000" b="0" dirty="0" smtClean="0"/>
              <a:t>As ‘</a:t>
            </a:r>
            <a:r>
              <a:rPr lang="en-GB" sz="2000" b="0" dirty="0" err="1" smtClean="0"/>
              <a:t>my_client_contacts</a:t>
            </a:r>
            <a:r>
              <a:rPr lang="en-GB" sz="2000" b="0" dirty="0" smtClean="0"/>
              <a:t>’</a:t>
            </a:r>
          </a:p>
          <a:p>
            <a:pPr marL="57150" indent="0">
              <a:buNone/>
            </a:pPr>
            <a:endParaRPr lang="en-GB" sz="2000" b="0" dirty="0"/>
          </a:p>
          <a:p>
            <a:pPr marL="57150" indent="0">
              <a:buNone/>
            </a:pPr>
            <a:endParaRPr lang="en-GB" sz="2000" b="0" dirty="0" smtClean="0"/>
          </a:p>
          <a:p>
            <a:pPr lvl="2"/>
            <a:endParaRPr lang="en-GB" sz="1200" dirty="0" smtClean="0"/>
          </a:p>
          <a:p>
            <a:pPr marL="0" indent="0">
              <a:buNone/>
            </a:pPr>
            <a:endParaRPr lang="en-GB" sz="2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5" y="35766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2852936"/>
            <a:ext cx="3924300"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188" y="3424238"/>
            <a:ext cx="476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0588" y="3576638"/>
            <a:ext cx="476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638" y="4367213"/>
            <a:ext cx="4219575"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594949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smtClean="0"/>
              <a:t>2. Staff analysis report</a:t>
            </a:r>
            <a:endParaRPr lang="en-GB"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204864"/>
            <a:ext cx="7222642"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84705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a:t>3</a:t>
            </a:r>
            <a:r>
              <a:rPr lang="en-GB" dirty="0" smtClean="0"/>
              <a:t>. Period </a:t>
            </a:r>
            <a:r>
              <a:rPr lang="en-GB" dirty="0" err="1" smtClean="0"/>
              <a:t>inv</a:t>
            </a:r>
            <a:r>
              <a:rPr lang="en-GB" dirty="0" smtClean="0"/>
              <a:t> date profitability</a:t>
            </a:r>
            <a:endParaRPr lang="en-GB"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825" y="2414588"/>
            <a:ext cx="8896350"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19769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smtClean="0"/>
              <a:t>4. Purchase Invoices awaited</a:t>
            </a:r>
            <a:endParaRPr lang="en-GB"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225" y="2420888"/>
            <a:ext cx="8867775"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02152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a:t>5</a:t>
            </a:r>
            <a:r>
              <a:rPr lang="en-GB" dirty="0" smtClean="0"/>
              <a:t>. Missing timesheets</a:t>
            </a:r>
          </a:p>
          <a:p>
            <a:pPr marL="57150" indent="0">
              <a:buNone/>
            </a:pPr>
            <a:r>
              <a:rPr lang="en-GB" b="0" dirty="0" smtClean="0"/>
              <a:t>This will need to be ran daily by managers to ensure all timesheets have been posted</a:t>
            </a:r>
            <a:endParaRPr lang="en-GB" b="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56" y="3429000"/>
            <a:ext cx="8892988"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8490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smtClean="0"/>
              <a:t>6. Job/Phase profitability</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130" y="2276872"/>
            <a:ext cx="882015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47805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a:t>7</a:t>
            </a:r>
            <a:r>
              <a:rPr lang="en-GB" dirty="0" smtClean="0"/>
              <a:t>. Costs &amp; quotes</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8856984"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97578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smtClean="0"/>
              <a:t>8. Job/Phase report</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50" y="2209800"/>
            <a:ext cx="89535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43158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viewer</a:t>
            </a:r>
            <a:endParaRPr lang="en-GB" dirty="0"/>
          </a:p>
        </p:txBody>
      </p:sp>
      <p:sp>
        <p:nvSpPr>
          <p:cNvPr id="3" name="Content Placeholder 2"/>
          <p:cNvSpPr>
            <a:spLocks noGrp="1"/>
          </p:cNvSpPr>
          <p:nvPr>
            <p:ph sz="quarter" idx="10"/>
          </p:nvPr>
        </p:nvSpPr>
        <p:spPr/>
        <p:txBody>
          <a:bodyPr/>
          <a:lstStyle/>
          <a:p>
            <a:pPr marL="57150" indent="0">
              <a:buNone/>
            </a:pPr>
            <a:r>
              <a:rPr lang="en-GB" sz="1800" dirty="0" smtClean="0"/>
              <a:t>If you want to view data over periods of time, you may be best using the data viewer</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1916832"/>
            <a:ext cx="5507508"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1403648" y="2132856"/>
            <a:ext cx="1368152" cy="37444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9424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224136"/>
          </a:xfrm>
        </p:spPr>
        <p:txBody>
          <a:bodyPr/>
          <a:lstStyle/>
          <a:p>
            <a:r>
              <a:rPr lang="en-US" dirty="0" smtClean="0"/>
              <a:t>Appendix </a:t>
            </a:r>
            <a:r>
              <a:rPr lang="en-US" dirty="0"/>
              <a:t>1</a:t>
            </a:r>
            <a:r>
              <a:rPr lang="en-US" dirty="0" smtClean="0"/>
              <a:t/>
            </a:r>
            <a:br>
              <a:rPr lang="en-US" dirty="0" smtClean="0"/>
            </a:br>
            <a:r>
              <a:rPr lang="en-US" dirty="0" smtClean="0"/>
              <a:t>Clients on monthly retainers</a:t>
            </a:r>
            <a:br>
              <a:rPr lang="en-US" dirty="0" smtClean="0"/>
            </a:br>
            <a:endParaRPr lang="en-US" sz="2000" i="1" dirty="0" smtClean="0"/>
          </a:p>
        </p:txBody>
      </p:sp>
      <p:sp>
        <p:nvSpPr>
          <p:cNvPr id="2" name="Content Placeholder 1"/>
          <p:cNvSpPr>
            <a:spLocks noGrp="1"/>
          </p:cNvSpPr>
          <p:nvPr>
            <p:ph sz="quarter" idx="10"/>
          </p:nvPr>
        </p:nvSpPr>
        <p:spPr>
          <a:xfrm>
            <a:off x="467544" y="1844824"/>
            <a:ext cx="8207375" cy="3672408"/>
          </a:xfrm>
        </p:spPr>
        <p:txBody>
          <a:bodyPr/>
          <a:lstStyle/>
          <a:p>
            <a:r>
              <a:rPr lang="en-GB" sz="1800" b="0" dirty="0" smtClean="0"/>
              <a:t>For clients that are on monthly retainers, you will need to create a project for the retainer and then assign all the jobs to this project.</a:t>
            </a:r>
          </a:p>
          <a:p>
            <a:r>
              <a:rPr lang="en-GB" sz="1800" b="0" dirty="0" smtClean="0"/>
              <a:t>Navigate to the ‘projects’ menu item and </a:t>
            </a:r>
          </a:p>
          <a:p>
            <a:pPr marL="0" indent="0">
              <a:buNone/>
            </a:pPr>
            <a:r>
              <a:rPr lang="en-GB" sz="1800" b="0" dirty="0"/>
              <a:t>s</a:t>
            </a:r>
            <a:r>
              <a:rPr lang="en-GB" sz="1800" b="0" dirty="0" smtClean="0"/>
              <a:t>elect ‘new project’</a:t>
            </a:r>
          </a:p>
          <a:p>
            <a:endParaRPr lang="en-GB" sz="1800" b="0" dirty="0" smtClean="0"/>
          </a:p>
          <a:p>
            <a:pPr marL="0" indent="0">
              <a:buNone/>
            </a:pPr>
            <a:endParaRPr lang="en-GB" sz="1800" b="0" dirty="0" smtClean="0"/>
          </a:p>
          <a:p>
            <a:endParaRPr lang="en-GB" sz="1800" b="0" dirty="0"/>
          </a:p>
          <a:p>
            <a:endParaRPr lang="en-GB" sz="1800" b="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2564904"/>
            <a:ext cx="3185744"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441261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-2</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Enter the client name and a description of the project and the period</a:t>
            </a:r>
          </a:p>
          <a:p>
            <a:r>
              <a:rPr lang="en-GB" sz="1800" b="0" dirty="0" smtClean="0"/>
              <a:t>Tick ‘client specific’ if it’s a client retainer</a:t>
            </a:r>
          </a:p>
          <a:p>
            <a:r>
              <a:rPr lang="en-GB" sz="1800" b="0" dirty="0" smtClean="0"/>
              <a:t>Amend the ‘handler’ to the CM</a:t>
            </a:r>
          </a:p>
          <a:p>
            <a:r>
              <a:rPr lang="en-GB" sz="1800" b="0" dirty="0" smtClean="0"/>
              <a:t>Enter the retainer value in the project</a:t>
            </a:r>
          </a:p>
          <a:p>
            <a:r>
              <a:rPr lang="en-GB" sz="1800" b="0" dirty="0" smtClean="0"/>
              <a:t>Click ‘ok’</a:t>
            </a:r>
          </a:p>
          <a:p>
            <a:pPr marL="0" indent="0">
              <a:buNone/>
            </a:pPr>
            <a:endParaRPr lang="en-GB" sz="1800" b="0" dirty="0" smtClean="0"/>
          </a:p>
          <a:p>
            <a:endParaRPr lang="en-GB" sz="1800" b="0" dirty="0"/>
          </a:p>
          <a:p>
            <a:endParaRPr lang="en-GB" sz="1800" b="0"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563" y="3429000"/>
            <a:ext cx="6239659"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06661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Prospects &gt; Clients</a:t>
            </a:r>
            <a:endParaRPr lang="en-GB" dirty="0"/>
          </a:p>
        </p:txBody>
      </p:sp>
      <p:sp>
        <p:nvSpPr>
          <p:cNvPr id="3" name="Content Placeholder 2"/>
          <p:cNvSpPr>
            <a:spLocks noGrp="1"/>
          </p:cNvSpPr>
          <p:nvPr>
            <p:ph sz="quarter" idx="10"/>
          </p:nvPr>
        </p:nvSpPr>
        <p:spPr/>
        <p:txBody>
          <a:bodyPr/>
          <a:lstStyle/>
          <a:p>
            <a:r>
              <a:rPr lang="en-GB" sz="2400" b="0" dirty="0"/>
              <a:t>When a </a:t>
            </a:r>
            <a:r>
              <a:rPr lang="en-GB" sz="2400" b="0" dirty="0" smtClean="0"/>
              <a:t>prospect </a:t>
            </a:r>
            <a:r>
              <a:rPr lang="en-GB" sz="2400" b="0" dirty="0"/>
              <a:t>becomes a </a:t>
            </a:r>
            <a:r>
              <a:rPr lang="en-GB" sz="2400" b="0" dirty="0" smtClean="0"/>
              <a:t>Client, New Business team </a:t>
            </a:r>
            <a:r>
              <a:rPr lang="en-GB" sz="2400" b="0" dirty="0"/>
              <a:t>will convert a Prospect to </a:t>
            </a:r>
            <a:r>
              <a:rPr lang="en-GB" sz="2400" b="0" dirty="0" smtClean="0"/>
              <a:t>a Client on Synergist</a:t>
            </a:r>
          </a:p>
          <a:p>
            <a:endParaRPr lang="en-GB"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564904"/>
            <a:ext cx="454342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949112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-3</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When you create a new job you will need to assign it the relevant monthly retainer project</a:t>
            </a:r>
          </a:p>
          <a:p>
            <a:r>
              <a:rPr lang="en-GB" sz="1800" b="0" dirty="0" smtClean="0"/>
              <a:t>On ‘details’ tab next to ‘project’ select the relevant retainer this job is being assigned to</a:t>
            </a:r>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273" y="2996952"/>
            <a:ext cx="6720747"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4067944" y="2564904"/>
            <a:ext cx="792088"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96581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-4</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When creating the invoice for the retainer based client, navigate to ‘draft invoices’ in the menu tab and then select ‘new’ ‘multi job or phase invoice’</a:t>
            </a:r>
          </a:p>
          <a:p>
            <a:pPr marL="0" indent="0">
              <a:buNone/>
            </a:pPr>
            <a:endParaRPr lang="en-GB" sz="1800" b="0" dirty="0" smtClean="0"/>
          </a:p>
          <a:p>
            <a:endParaRPr lang="en-GB" sz="1800" b="0" dirty="0"/>
          </a:p>
          <a:p>
            <a:endParaRPr lang="en-GB" sz="1800" b="0" dirty="0"/>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2420888"/>
            <a:ext cx="4103080"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6444208" y="2276872"/>
            <a:ext cx="648072" cy="144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6429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-5</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Run through the same process with creating the invoice as you would normally.</a:t>
            </a:r>
          </a:p>
          <a:p>
            <a:r>
              <a:rPr lang="en-GB" sz="1800" b="0" dirty="0" smtClean="0"/>
              <a:t>Except when you get to the ‘job/phases invoiced’ tab select all the jobs that are assigned to that ‘retainer’</a:t>
            </a:r>
          </a:p>
          <a:p>
            <a:r>
              <a:rPr lang="en-GB" sz="1800" b="0" dirty="0" smtClean="0"/>
              <a:t>Also select the project of the retainer you are billing for</a:t>
            </a:r>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866" y="3429000"/>
            <a:ext cx="6509429" cy="289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1259632" y="2852936"/>
            <a:ext cx="2520280" cy="24482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156176" y="3140968"/>
            <a:ext cx="216024" cy="201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38044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-6</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Also in the ‘line details’ tab you will need to add delete all entries and replace it with one entry of ‘email marketing services retainer’ and the value.</a:t>
            </a:r>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641079"/>
            <a:ext cx="6337075"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983640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-7</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solidFill>
                  <a:srgbClr val="FF0000"/>
                </a:solidFill>
              </a:rPr>
              <a:t>How can we create an invoice without these line entries on? As we need to enter these to show nominal code breakdown?</a:t>
            </a:r>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350" y="2564904"/>
            <a:ext cx="81153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258859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a:t>
            </a:r>
            <a:r>
              <a:rPr lang="en-US" dirty="0" smtClean="0"/>
              <a:t>2</a:t>
            </a:r>
            <a:r>
              <a:rPr lang="en-US" dirty="0"/>
              <a:t/>
            </a:r>
            <a:br>
              <a:rPr lang="en-US" dirty="0"/>
            </a:br>
            <a:r>
              <a:rPr lang="en-US" dirty="0" smtClean="0"/>
              <a:t>Creating an opportunity from scratch</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endParaRPr lang="en-GB" sz="1800" b="0" dirty="0"/>
          </a:p>
        </p:txBody>
      </p:sp>
    </p:spTree>
    <p:extLst>
      <p:ext uri="{BB962C8B-B14F-4D97-AF65-F5344CB8AC3E}">
        <p14:creationId xmlns:p14="http://schemas.microsoft.com/office/powerpoint/2010/main" val="140183959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a:xfrm>
            <a:off x="467544" y="1556792"/>
            <a:ext cx="8207375" cy="3960440"/>
          </a:xfrm>
        </p:spPr>
        <p:txBody>
          <a:bodyPr/>
          <a:lstStyle/>
          <a:p>
            <a:pPr marL="0" indent="0">
              <a:buNone/>
            </a:pPr>
            <a:r>
              <a:rPr lang="en-GB" sz="1800" dirty="0" smtClean="0"/>
              <a:t>Details tab</a:t>
            </a:r>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1196752"/>
            <a:ext cx="6665637"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590511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a:xfrm>
            <a:off x="467544" y="1340768"/>
            <a:ext cx="8207375" cy="4032374"/>
          </a:xfrm>
        </p:spPr>
        <p:txBody>
          <a:bodyPr/>
          <a:lstStyle/>
          <a:p>
            <a:pPr marL="57150" indent="0">
              <a:buNone/>
            </a:pPr>
            <a:r>
              <a:rPr lang="en-GB" sz="2200" b="1" dirty="0" smtClean="0"/>
              <a:t>Sales info tab</a:t>
            </a:r>
          </a:p>
          <a:p>
            <a:r>
              <a:rPr lang="en-GB" sz="1800" b="0" dirty="0"/>
              <a:t>The status/stage should be set to quote unless its 100% going head and the project is ‘straight into production</a:t>
            </a:r>
            <a:r>
              <a:rPr lang="en-GB" sz="1800" b="0" dirty="0" smtClean="0"/>
              <a:t>’</a:t>
            </a:r>
          </a:p>
          <a:p>
            <a:pPr marL="0" indent="0">
              <a:buNone/>
            </a:pPr>
            <a:endParaRPr lang="en-GB" sz="1800" b="0" dirty="0"/>
          </a:p>
          <a:p>
            <a:r>
              <a:rPr lang="en-GB" sz="1800" b="0" dirty="0"/>
              <a:t>Pipeline stage – If the job is straight into production and has been signed off set this to ‘closed won – 100%’  and rating to ‘active’ </a:t>
            </a:r>
            <a:endParaRPr lang="en-GB" sz="1800" b="0" dirty="0" smtClean="0"/>
          </a:p>
          <a:p>
            <a:endParaRPr lang="en-GB" sz="1800" b="0" dirty="0"/>
          </a:p>
          <a:p>
            <a:r>
              <a:rPr lang="en-GB" sz="1800" b="0" dirty="0"/>
              <a:t>If a proposal is needed </a:t>
            </a:r>
            <a:r>
              <a:rPr lang="en-GB" sz="1800" b="0" dirty="0" smtClean="0"/>
              <a:t>select option </a:t>
            </a:r>
            <a:r>
              <a:rPr lang="en-GB" sz="1800" b="0" dirty="0"/>
              <a:t>‘proposal/quote 50%’ and rating to ‘warm’ or ‘hot’ depending on likelihood of </a:t>
            </a:r>
            <a:r>
              <a:rPr lang="en-GB" sz="1800" b="0" dirty="0" smtClean="0"/>
              <a:t>converting</a:t>
            </a:r>
          </a:p>
          <a:p>
            <a:endParaRPr lang="en-GB" sz="1800" b="0" dirty="0"/>
          </a:p>
          <a:p>
            <a:r>
              <a:rPr lang="en-GB" sz="1800" b="0" dirty="0"/>
              <a:t>Source </a:t>
            </a:r>
            <a:r>
              <a:rPr lang="en-GB" sz="1800" b="0" dirty="0" smtClean="0"/>
              <a:t>– if it is a new opportunity from an </a:t>
            </a:r>
            <a:r>
              <a:rPr lang="en-GB" sz="1800" b="0" dirty="0" err="1" smtClean="0"/>
              <a:t>exsisting</a:t>
            </a:r>
            <a:r>
              <a:rPr lang="en-GB" sz="1800" b="0" dirty="0" smtClean="0"/>
              <a:t> client then input </a:t>
            </a:r>
            <a:r>
              <a:rPr lang="en-GB" sz="1800" b="0" dirty="0"/>
              <a:t>‘</a:t>
            </a:r>
            <a:r>
              <a:rPr lang="en-GB" sz="1800" b="0" dirty="0" smtClean="0"/>
              <a:t>client referral’</a:t>
            </a:r>
            <a:endParaRPr lang="en-GB" sz="1800" b="0" dirty="0"/>
          </a:p>
          <a:p>
            <a:pPr marL="57150" indent="0">
              <a:buNone/>
            </a:pPr>
            <a:endParaRPr lang="en-GB" sz="2200" b="1"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63999558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p:txBody>
          <a:bodyPr/>
          <a:lstStyle/>
          <a:p>
            <a:pPr marL="57150" indent="0">
              <a:buNone/>
            </a:pPr>
            <a:r>
              <a:rPr lang="en-GB" sz="2200" b="1" dirty="0" smtClean="0"/>
              <a:t>Sales tab</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6995" y="1268760"/>
            <a:ext cx="7111226"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048341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a:xfrm>
            <a:off x="467544" y="1340768"/>
            <a:ext cx="8207375" cy="4032374"/>
          </a:xfrm>
        </p:spPr>
        <p:txBody>
          <a:bodyPr/>
          <a:lstStyle/>
          <a:p>
            <a:pPr marL="57150" indent="0">
              <a:buNone/>
            </a:pPr>
            <a:r>
              <a:rPr lang="en-GB" sz="2200" b="1" dirty="0" smtClean="0"/>
              <a:t>1</a:t>
            </a:r>
            <a:r>
              <a:rPr lang="en-GB" sz="2200" b="1" baseline="30000" dirty="0" smtClean="0"/>
              <a:t>st</a:t>
            </a:r>
            <a:r>
              <a:rPr lang="en-GB" sz="2200" b="1" dirty="0" smtClean="0"/>
              <a:t> phase</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764501"/>
            <a:ext cx="6840758" cy="4104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59084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Prospects &gt; Clients - 2</a:t>
            </a:r>
            <a:endParaRPr lang="en-GB" dirty="0"/>
          </a:p>
        </p:txBody>
      </p:sp>
      <p:sp>
        <p:nvSpPr>
          <p:cNvPr id="3" name="Content Placeholder 2"/>
          <p:cNvSpPr>
            <a:spLocks noGrp="1"/>
          </p:cNvSpPr>
          <p:nvPr>
            <p:ph sz="quarter" idx="10"/>
          </p:nvPr>
        </p:nvSpPr>
        <p:spPr/>
        <p:txBody>
          <a:bodyPr/>
          <a:lstStyle/>
          <a:p>
            <a:r>
              <a:rPr lang="en-GB" sz="2400" b="0" dirty="0" smtClean="0"/>
              <a:t>You will be asked to enter a new code for the client which is 8 characters long. </a:t>
            </a:r>
            <a:r>
              <a:rPr lang="en-GB" sz="2400" b="0" dirty="0" smtClean="0">
                <a:solidFill>
                  <a:srgbClr val="FF0000"/>
                </a:solidFill>
              </a:rPr>
              <a:t>Enter the  first 8 chars of the client’s name?</a:t>
            </a:r>
          </a:p>
          <a:p>
            <a:endParaRPr lang="en-GB" b="0" dirty="0" smtClean="0"/>
          </a:p>
          <a:p>
            <a:endParaRPr lang="en-GB"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865" y="2974640"/>
            <a:ext cx="5402999" cy="308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374280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a:xfrm>
            <a:off x="467544" y="1340768"/>
            <a:ext cx="8207375" cy="4032374"/>
          </a:xfrm>
        </p:spPr>
        <p:txBody>
          <a:bodyPr/>
          <a:lstStyle/>
          <a:p>
            <a:pPr marL="57150" indent="0">
              <a:buNone/>
            </a:pPr>
            <a:r>
              <a:rPr lang="en-GB" sz="2200" b="1" dirty="0" smtClean="0"/>
              <a:t>New Opportunity – Next Action</a:t>
            </a:r>
          </a:p>
          <a:p>
            <a:pPr marL="400050"/>
            <a:r>
              <a:rPr lang="en-GB" sz="2200" dirty="0" smtClean="0"/>
              <a:t>Now add the billable phases and estimate</a:t>
            </a:r>
            <a:r>
              <a:rPr lang="en-GB" sz="2200" dirty="0"/>
              <a:t>	</a:t>
            </a:r>
            <a:r>
              <a:rPr lang="en-GB" sz="2200" dirty="0" smtClean="0"/>
              <a:t>	</a:t>
            </a:r>
            <a:endParaRPr lang="en-GB" sz="2200" b="1"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2348880"/>
            <a:ext cx="4629150"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438079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P</a:t>
            </a:r>
            <a:r>
              <a:rPr lang="en-US" dirty="0" smtClean="0"/>
              <a:t>hases</a:t>
            </a:r>
          </a:p>
        </p:txBody>
      </p:sp>
      <p:sp>
        <p:nvSpPr>
          <p:cNvPr id="2" name="Content Placeholder 1"/>
          <p:cNvSpPr>
            <a:spLocks noGrp="1"/>
          </p:cNvSpPr>
          <p:nvPr>
            <p:ph sz="quarter" idx="10"/>
          </p:nvPr>
        </p:nvSpPr>
        <p:spPr/>
        <p:txBody>
          <a:bodyPr/>
          <a:lstStyle/>
          <a:p>
            <a:r>
              <a:rPr lang="en-GB" sz="2000" dirty="0"/>
              <a:t>What are they</a:t>
            </a:r>
            <a:r>
              <a:rPr lang="en-GB" sz="2000" dirty="0" smtClean="0"/>
              <a:t>?</a:t>
            </a:r>
          </a:p>
          <a:p>
            <a:pPr lvl="1"/>
            <a:r>
              <a:rPr lang="en-GB" sz="1600" dirty="0"/>
              <a:t>A section of a Job where all Time, Materials, Expenses and Purchase Orders are recorded. An Opportunity /Job can have multiple Phases but must have a least one</a:t>
            </a:r>
            <a:r>
              <a:rPr lang="en-GB" sz="1600" dirty="0" smtClean="0"/>
              <a:t>.</a:t>
            </a:r>
          </a:p>
          <a:p>
            <a:pPr lvl="1"/>
            <a:r>
              <a:rPr lang="en-GB" sz="1600" dirty="0" smtClean="0">
                <a:hlinkClick r:id="rId2" action="ppaction://hlinkfile"/>
              </a:rPr>
              <a:t>See pages 9 – 13 of user guide </a:t>
            </a:r>
            <a:r>
              <a:rPr lang="en-GB" sz="1600" dirty="0">
                <a:hlinkClick r:id="rId2" action="ppaction://hlinkfile"/>
              </a:rPr>
              <a:t>for details on how to </a:t>
            </a:r>
            <a:r>
              <a:rPr lang="en-GB" sz="1600" dirty="0" smtClean="0">
                <a:hlinkClick r:id="rId2" action="ppaction://hlinkfile"/>
              </a:rPr>
              <a:t>add phases </a:t>
            </a:r>
            <a:endParaRPr lang="en-GB" sz="1600" dirty="0"/>
          </a:p>
          <a:p>
            <a:pPr lvl="1"/>
            <a:r>
              <a:rPr lang="en-GB" sz="1600" dirty="0" smtClean="0"/>
              <a:t>First phase for all jobs to be campaign management, followed by copy/design/QA/html/data/deployment/reporting/business intelligence as appropriate</a:t>
            </a:r>
          </a:p>
          <a:p>
            <a:pPr lvl="1"/>
            <a:r>
              <a:rPr lang="en-GB" sz="1600" dirty="0" smtClean="0"/>
              <a:t>Phases to be set up by Consulting at quote builder stage. </a:t>
            </a:r>
          </a:p>
          <a:p>
            <a:pPr lvl="1"/>
            <a:r>
              <a:rPr lang="en-GB" sz="1600" dirty="0" smtClean="0"/>
              <a:t>Set up at least one key stage for each phase</a:t>
            </a:r>
            <a:endParaRPr lang="en-GB" sz="1600" dirty="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216558008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P</a:t>
            </a:r>
            <a:r>
              <a:rPr lang="en-US" dirty="0" smtClean="0"/>
              <a:t>hases</a:t>
            </a:r>
          </a:p>
        </p:txBody>
      </p:sp>
      <p:sp>
        <p:nvSpPr>
          <p:cNvPr id="2" name="Content Placeholder 1"/>
          <p:cNvSpPr>
            <a:spLocks noGrp="1"/>
          </p:cNvSpPr>
          <p:nvPr>
            <p:ph sz="quarter" idx="10"/>
          </p:nvPr>
        </p:nvSpPr>
        <p:spPr/>
        <p:txBody>
          <a:bodyPr/>
          <a:lstStyle/>
          <a:p>
            <a:r>
              <a:rPr lang="en-GB" sz="2000" dirty="0" smtClean="0"/>
              <a:t>Creating phases and billable stages for opportunities</a:t>
            </a:r>
          </a:p>
          <a:p>
            <a:endParaRPr lang="en-GB" sz="2000" dirty="0"/>
          </a:p>
          <a:p>
            <a:r>
              <a:rPr lang="en-GB" sz="2000" dirty="0" smtClean="0"/>
              <a:t>Except for CM phase</a:t>
            </a:r>
            <a:r>
              <a:rPr lang="en-GB" sz="2000" dirty="0"/>
              <a:t> </a:t>
            </a:r>
            <a:r>
              <a:rPr lang="en-GB" sz="2000" dirty="0" smtClean="0"/>
              <a:t>and consulting phases there should only be one stage listed against each phase</a:t>
            </a:r>
          </a:p>
          <a:p>
            <a:pPr lvl="1"/>
            <a:r>
              <a:rPr lang="en-GB" sz="1600" dirty="0" smtClean="0"/>
              <a:t>Additionally QA stage is an exception and a QA stage should be included in every design and HTML phase</a:t>
            </a: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05555077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1 – Consulting: Project Scoping</a:t>
            </a:r>
          </a:p>
        </p:txBody>
      </p:sp>
      <p:sp>
        <p:nvSpPr>
          <p:cNvPr id="2" name="Content Placeholder 1"/>
          <p:cNvSpPr>
            <a:spLocks noGrp="1"/>
          </p:cNvSpPr>
          <p:nvPr>
            <p:ph sz="quarter" idx="10"/>
          </p:nvPr>
        </p:nvSpPr>
        <p:spPr/>
        <p:txBody>
          <a:bodyPr/>
          <a:lstStyle/>
          <a:p>
            <a:r>
              <a:rPr lang="en-GB" sz="1400" dirty="0" smtClean="0"/>
              <a:t>1</a:t>
            </a:r>
            <a:r>
              <a:rPr lang="en-GB" sz="1400" baseline="30000" dirty="0" smtClean="0"/>
              <a:t>st</a:t>
            </a:r>
            <a:r>
              <a:rPr lang="en-GB" sz="1400" dirty="0" smtClean="0"/>
              <a:t> stage to be added is  </a:t>
            </a:r>
            <a:r>
              <a:rPr lang="en-GB" sz="1400" b="1" dirty="0" smtClean="0"/>
              <a:t>CONS/Project scoping</a:t>
            </a:r>
            <a:r>
              <a:rPr lang="en-GB" sz="1400" dirty="0" smtClean="0"/>
              <a:t>. </a:t>
            </a:r>
          </a:p>
          <a:p>
            <a:r>
              <a:rPr lang="en-GB" sz="1200" b="0" i="1" dirty="0" smtClean="0"/>
              <a:t>(</a:t>
            </a:r>
            <a:r>
              <a:rPr lang="en-GB" sz="1200" b="0" i="1" dirty="0"/>
              <a:t>Unless it’s a strategy or business intelligence project then you would add Consultancy as a separate </a:t>
            </a:r>
            <a:r>
              <a:rPr lang="en-GB" sz="1200" b="0" i="1" dirty="0" smtClean="0"/>
              <a:t>phase)</a:t>
            </a:r>
            <a:endParaRPr lang="en-GB" sz="1200" b="0" i="1" dirty="0"/>
          </a:p>
          <a:p>
            <a:pPr lvl="1"/>
            <a:r>
              <a:rPr lang="en-GB" sz="1400" dirty="0" smtClean="0"/>
              <a:t>Charge code to be </a:t>
            </a:r>
            <a:r>
              <a:rPr lang="en-GB" sz="1400" dirty="0"/>
              <a:t>“CON/ Consultant Non </a:t>
            </a:r>
            <a:r>
              <a:rPr lang="en-GB" sz="1400" dirty="0" smtClean="0"/>
              <a:t>Billable”</a:t>
            </a:r>
          </a:p>
          <a:p>
            <a:pPr lvl="1"/>
            <a:r>
              <a:rPr lang="en-GB" sz="1400" dirty="0" smtClean="0"/>
              <a:t>Team to be added as ‘consulting’ and staff member to be the assigned consultant </a:t>
            </a:r>
          </a:p>
          <a:p>
            <a:pPr marL="914400" lvl="2" indent="0">
              <a:buNone/>
            </a:pPr>
            <a:endParaRPr lang="en-GB" sz="1400" dirty="0" smtClean="0">
              <a:latin typeface="Tahoma" pitchFamily="34" charset="0"/>
              <a:ea typeface="Tahoma" pitchFamily="34" charset="0"/>
            </a:endParaRPr>
          </a:p>
          <a:p>
            <a:r>
              <a:rPr lang="en-GB" sz="1400" dirty="0" smtClean="0"/>
              <a:t>Estimates </a:t>
            </a:r>
            <a:r>
              <a:rPr lang="en-GB" sz="1400" b="0" i="1" dirty="0" smtClean="0"/>
              <a:t>(When adding estimates, filter by activity type so only see charge codes for that ‘phase type’)</a:t>
            </a:r>
          </a:p>
          <a:p>
            <a:pPr lvl="1"/>
            <a:r>
              <a:rPr lang="en-GB" sz="1400" dirty="0" smtClean="0"/>
              <a:t>Add a unit of 1 hour</a:t>
            </a:r>
          </a:p>
          <a:p>
            <a:pPr lvl="1"/>
            <a:r>
              <a:rPr lang="en-GB" sz="1400" dirty="0" smtClean="0">
                <a:latin typeface="Tahoma" pitchFamily="34" charset="0"/>
                <a:ea typeface="Tahoma" pitchFamily="34" charset="0"/>
              </a:rPr>
              <a:t>Charge rate should be £0 per hour</a:t>
            </a: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24321899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2 – Campaign management: All tasks</a:t>
            </a:r>
          </a:p>
        </p:txBody>
      </p:sp>
      <p:sp>
        <p:nvSpPr>
          <p:cNvPr id="2" name="Content Placeholder 1"/>
          <p:cNvSpPr>
            <a:spLocks noGrp="1"/>
          </p:cNvSpPr>
          <p:nvPr>
            <p:ph sz="quarter" idx="10"/>
          </p:nvPr>
        </p:nvSpPr>
        <p:spPr/>
        <p:txBody>
          <a:bodyPr/>
          <a:lstStyle/>
          <a:p>
            <a:r>
              <a:rPr lang="en-GB" sz="1400" dirty="0" smtClean="0"/>
              <a:t>Stages to add as appropriate</a:t>
            </a:r>
          </a:p>
          <a:p>
            <a:pPr lvl="1"/>
            <a:r>
              <a:rPr lang="en-GB" sz="1400" dirty="0" smtClean="0"/>
              <a:t>CM/client meeting </a:t>
            </a:r>
            <a:r>
              <a:rPr lang="en-GB" sz="1400" i="1" dirty="0" smtClean="0"/>
              <a:t>(if you are to meet the client to discuss the project)</a:t>
            </a:r>
          </a:p>
          <a:p>
            <a:pPr lvl="1"/>
            <a:r>
              <a:rPr lang="en-GB" sz="1400" dirty="0" smtClean="0"/>
              <a:t>CM/internal meeting</a:t>
            </a:r>
          </a:p>
          <a:p>
            <a:pPr lvl="1"/>
            <a:r>
              <a:rPr lang="en-GB" sz="1400" dirty="0" smtClean="0"/>
              <a:t>CM/briefing</a:t>
            </a:r>
          </a:p>
          <a:p>
            <a:pPr lvl="1"/>
            <a:r>
              <a:rPr lang="en-GB" sz="1400" dirty="0" smtClean="0"/>
              <a:t> Phase and stage owner to be the CM /Exec managing the job</a:t>
            </a:r>
          </a:p>
          <a:p>
            <a:r>
              <a:rPr lang="en-GB" sz="1400" dirty="0" smtClean="0"/>
              <a:t>Time Estimates</a:t>
            </a:r>
          </a:p>
          <a:p>
            <a:pPr lvl="1"/>
            <a:r>
              <a:rPr lang="en-GB" sz="1400" dirty="0"/>
              <a:t>A</a:t>
            </a:r>
            <a:r>
              <a:rPr lang="en-GB" sz="1400" dirty="0" smtClean="0"/>
              <a:t>dd the charge code of ‘CM/Hourly Rate -Billable’ but set charge code to £0</a:t>
            </a:r>
          </a:p>
          <a:p>
            <a:pPr lvl="1"/>
            <a:endParaRPr lang="en-GB" sz="1400" i="1" dirty="0" smtClean="0">
              <a:solidFill>
                <a:srgbClr val="FF0000"/>
              </a:solidFill>
            </a:endParaRPr>
          </a:p>
          <a:p>
            <a:pPr lvl="2"/>
            <a:r>
              <a:rPr lang="en-GB" sz="1400" dirty="0" smtClean="0">
                <a:latin typeface="Tahoma" pitchFamily="34" charset="0"/>
                <a:ea typeface="Tahoma" pitchFamily="34" charset="0"/>
              </a:rPr>
              <a:t>0.25 = 15 </a:t>
            </a:r>
            <a:r>
              <a:rPr lang="en-GB" sz="1400" dirty="0" err="1" smtClean="0">
                <a:latin typeface="Tahoma" pitchFamily="34" charset="0"/>
                <a:ea typeface="Tahoma" pitchFamily="34" charset="0"/>
              </a:rPr>
              <a:t>mins</a:t>
            </a:r>
            <a:r>
              <a:rPr lang="en-GB" sz="1400" dirty="0" smtClean="0">
                <a:latin typeface="Tahoma" pitchFamily="34" charset="0"/>
                <a:ea typeface="Tahoma" pitchFamily="34" charset="0"/>
              </a:rPr>
              <a:t> ( All time increments to be in 15 minutes)</a:t>
            </a:r>
          </a:p>
          <a:p>
            <a:pPr lvl="2"/>
            <a:r>
              <a:rPr lang="en-GB" sz="1400" dirty="0" smtClean="0">
                <a:latin typeface="Tahoma" pitchFamily="34" charset="0"/>
                <a:ea typeface="Tahoma" pitchFamily="34" charset="0"/>
              </a:rPr>
              <a:t>0.50 = 30 </a:t>
            </a:r>
            <a:r>
              <a:rPr lang="en-GB" sz="1400" dirty="0" err="1" smtClean="0">
                <a:latin typeface="Tahoma" pitchFamily="34" charset="0"/>
                <a:ea typeface="Tahoma" pitchFamily="34" charset="0"/>
              </a:rPr>
              <a:t>mins</a:t>
            </a:r>
            <a:endParaRPr lang="en-GB" sz="1400" dirty="0" smtClean="0">
              <a:latin typeface="Tahoma" pitchFamily="34" charset="0"/>
              <a:ea typeface="Tahoma" pitchFamily="34" charset="0"/>
            </a:endParaRPr>
          </a:p>
          <a:p>
            <a:pPr lvl="2"/>
            <a:r>
              <a:rPr lang="en-GB" sz="1400" dirty="0" smtClean="0">
                <a:latin typeface="Tahoma" pitchFamily="34" charset="0"/>
                <a:ea typeface="Tahoma" pitchFamily="34" charset="0"/>
              </a:rPr>
              <a:t>0.75 = 45 </a:t>
            </a:r>
            <a:r>
              <a:rPr lang="en-GB" sz="1400" dirty="0" err="1" smtClean="0">
                <a:latin typeface="Tahoma" pitchFamily="34" charset="0"/>
                <a:ea typeface="Tahoma" pitchFamily="34" charset="0"/>
              </a:rPr>
              <a:t>mins</a:t>
            </a:r>
            <a:endParaRPr lang="en-GB" sz="1400" dirty="0" smtClean="0">
              <a:latin typeface="Tahoma" pitchFamily="34" charset="0"/>
              <a:ea typeface="Tahoma" pitchFamily="34" charset="0"/>
            </a:endParaRP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7268319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3 – Copywriting</a:t>
            </a:r>
          </a:p>
        </p:txBody>
      </p:sp>
      <p:sp>
        <p:nvSpPr>
          <p:cNvPr id="2" name="Content Placeholder 1"/>
          <p:cNvSpPr>
            <a:spLocks noGrp="1"/>
          </p:cNvSpPr>
          <p:nvPr>
            <p:ph sz="quarter" idx="10"/>
          </p:nvPr>
        </p:nvSpPr>
        <p:spPr/>
        <p:txBody>
          <a:bodyPr/>
          <a:lstStyle/>
          <a:p>
            <a:r>
              <a:rPr lang="en-GB" sz="2000" dirty="0" smtClean="0"/>
              <a:t>Stages to add </a:t>
            </a:r>
          </a:p>
          <a:p>
            <a:pPr lvl="1"/>
            <a:r>
              <a:rPr lang="en-GB" sz="1600" dirty="0" smtClean="0"/>
              <a:t>COPY/New copy </a:t>
            </a:r>
          </a:p>
          <a:p>
            <a:pPr lvl="2"/>
            <a:r>
              <a:rPr lang="en-GB" sz="1200" dirty="0" smtClean="0"/>
              <a:t>Assign stage to copywriting ‘team’ adding the expected start and end dates for the stage</a:t>
            </a:r>
          </a:p>
          <a:p>
            <a:pPr lvl="2"/>
            <a:r>
              <a:rPr lang="en-GB" sz="1200" dirty="0" smtClean="0"/>
              <a:t>Do not add Dan to the staff field at this stage</a:t>
            </a:r>
            <a:r>
              <a:rPr lang="en-GB" sz="800" dirty="0" smtClean="0"/>
              <a:t/>
            </a:r>
            <a:br>
              <a:rPr lang="en-GB" sz="800" dirty="0" smtClean="0"/>
            </a:br>
            <a:endParaRPr lang="en-GB" sz="800" dirty="0" smtClean="0"/>
          </a:p>
          <a:p>
            <a:r>
              <a:rPr lang="en-GB" sz="2000" dirty="0" smtClean="0"/>
              <a:t>Estimates</a:t>
            </a:r>
          </a:p>
          <a:p>
            <a:pPr lvl="1"/>
            <a:r>
              <a:rPr lang="en-GB" sz="1600" dirty="0" smtClean="0"/>
              <a:t>Add charge code of COPY/Medium Message or COPY/Simple Message or COPY/Complex Message a appropriate or COPY/landing page</a:t>
            </a:r>
          </a:p>
          <a:p>
            <a:pPr lvl="1"/>
            <a:r>
              <a:rPr lang="en-GB" sz="1600" dirty="0" smtClean="0"/>
              <a:t>Add hourly rate estimate and number of hours</a:t>
            </a:r>
          </a:p>
          <a:p>
            <a:pPr lvl="2"/>
            <a:r>
              <a:rPr lang="en-GB" sz="1200" dirty="0" smtClean="0"/>
              <a:t>COPY/ Short Message. 1.5 hours @£293.33 per </a:t>
            </a:r>
            <a:r>
              <a:rPr lang="en-GB" sz="1200" dirty="0" err="1" smtClean="0"/>
              <a:t>hr</a:t>
            </a:r>
            <a:endParaRPr lang="en-GB" sz="1200" dirty="0" smtClean="0"/>
          </a:p>
          <a:p>
            <a:pPr lvl="2"/>
            <a:r>
              <a:rPr lang="en-GB" sz="1200" dirty="0" smtClean="0"/>
              <a:t>COPY/ Medium Message. 3 hours @ £201.67per </a:t>
            </a:r>
            <a:r>
              <a:rPr lang="en-GB" sz="1200" dirty="0" err="1" smtClean="0"/>
              <a:t>hr</a:t>
            </a:r>
            <a:endParaRPr lang="en-GB" sz="1200" dirty="0" smtClean="0"/>
          </a:p>
          <a:p>
            <a:pPr lvl="2"/>
            <a:r>
              <a:rPr lang="en-GB" sz="1200" dirty="0" smtClean="0"/>
              <a:t>COPY/ Complex Message. 4 hours @ £206.25 per </a:t>
            </a:r>
            <a:r>
              <a:rPr lang="en-GB" sz="1200" dirty="0" err="1" smtClean="0"/>
              <a:t>hr</a:t>
            </a:r>
            <a:endParaRPr lang="en-GB" sz="1200" dirty="0" smtClean="0"/>
          </a:p>
          <a:p>
            <a:pPr lvl="2"/>
            <a:r>
              <a:rPr lang="en-GB" sz="1200" dirty="0" smtClean="0"/>
              <a:t>COPY/Landing page. 2 hours @ £201.67 per </a:t>
            </a:r>
            <a:r>
              <a:rPr lang="en-GB" sz="1200" dirty="0" err="1" smtClean="0"/>
              <a:t>hr</a:t>
            </a: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166418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3 – Copywriting</a:t>
            </a:r>
            <a:br>
              <a:rPr lang="en-US" dirty="0" smtClean="0"/>
            </a:br>
            <a:r>
              <a:rPr lang="en-US" dirty="0" smtClean="0"/>
              <a:t>example</a:t>
            </a:r>
          </a:p>
        </p:txBody>
      </p:sp>
      <p:sp>
        <p:nvSpPr>
          <p:cNvPr id="2" name="Content Placeholder 1"/>
          <p:cNvSpPr>
            <a:spLocks noGrp="1"/>
          </p:cNvSpPr>
          <p:nvPr>
            <p:ph sz="quarter" idx="10"/>
          </p:nvPr>
        </p:nvSpPr>
        <p:spPr>
          <a:xfrm>
            <a:off x="395536" y="1556792"/>
            <a:ext cx="8207375" cy="3816350"/>
          </a:xfrm>
        </p:spPr>
        <p:txBody>
          <a:bodyPr/>
          <a:lstStyle/>
          <a:p>
            <a:pPr marL="457200"/>
            <a:r>
              <a:rPr lang="en-GB" sz="2400" b="0" dirty="0" smtClean="0">
                <a:latin typeface="Tahoma" pitchFamily="34" charset="0"/>
                <a:ea typeface="Tahoma" pitchFamily="34" charset="0"/>
              </a:rPr>
              <a:t>Below is a time entry estimate for a medium message copy job</a:t>
            </a: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564904"/>
            <a:ext cx="6847200"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906921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3</a:t>
            </a:r>
            <a:r>
              <a:rPr lang="en-US" dirty="0" smtClean="0"/>
              <a:t> – Copywriting Amends</a:t>
            </a:r>
          </a:p>
        </p:txBody>
      </p:sp>
      <p:sp>
        <p:nvSpPr>
          <p:cNvPr id="2" name="Content Placeholder 1"/>
          <p:cNvSpPr>
            <a:spLocks noGrp="1"/>
          </p:cNvSpPr>
          <p:nvPr>
            <p:ph sz="quarter" idx="10"/>
          </p:nvPr>
        </p:nvSpPr>
        <p:spPr/>
        <p:txBody>
          <a:bodyPr/>
          <a:lstStyle/>
          <a:p>
            <a:r>
              <a:rPr lang="en-GB" sz="2000" dirty="0" smtClean="0"/>
              <a:t>Stage to add </a:t>
            </a:r>
          </a:p>
          <a:p>
            <a:pPr lvl="1"/>
            <a:r>
              <a:rPr lang="en-GB" sz="1600" dirty="0" smtClean="0"/>
              <a:t>COPY/Amends</a:t>
            </a:r>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406164075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4</a:t>
            </a:r>
            <a:r>
              <a:rPr lang="en-US" dirty="0" smtClean="0"/>
              <a:t> – Design</a:t>
            </a:r>
          </a:p>
        </p:txBody>
      </p:sp>
      <p:sp>
        <p:nvSpPr>
          <p:cNvPr id="2" name="Content Placeholder 1"/>
          <p:cNvSpPr>
            <a:spLocks noGrp="1"/>
          </p:cNvSpPr>
          <p:nvPr>
            <p:ph sz="quarter" idx="10"/>
          </p:nvPr>
        </p:nvSpPr>
        <p:spPr/>
        <p:txBody>
          <a:bodyPr/>
          <a:lstStyle/>
          <a:p>
            <a:r>
              <a:rPr lang="en-GB" sz="2000" dirty="0" smtClean="0"/>
              <a:t>Stages </a:t>
            </a:r>
            <a:r>
              <a:rPr lang="en-GB" sz="2000" dirty="0"/>
              <a:t>to </a:t>
            </a:r>
            <a:r>
              <a:rPr lang="en-GB" sz="2000" dirty="0" smtClean="0"/>
              <a:t>add</a:t>
            </a:r>
          </a:p>
          <a:p>
            <a:pPr lvl="1"/>
            <a:r>
              <a:rPr lang="en-GB" sz="1600" dirty="0" smtClean="0"/>
              <a:t>DESIGN/Design </a:t>
            </a:r>
          </a:p>
          <a:p>
            <a:pPr lvl="2"/>
            <a:r>
              <a:rPr lang="en-GB" sz="1200" dirty="0" smtClean="0"/>
              <a:t>Assign stage to ‘design’ team adding the expected start and end dates for the design stage. Do not add an individual staff member at this stage</a:t>
            </a:r>
          </a:p>
          <a:p>
            <a:pPr lvl="2"/>
            <a:r>
              <a:rPr lang="en-GB" sz="1200" dirty="0" smtClean="0"/>
              <a:t>Set design as a ‘key stage’ </a:t>
            </a:r>
            <a:r>
              <a:rPr lang="en-GB" sz="1200" i="1" dirty="0" smtClean="0"/>
              <a:t>(only one key stage per job can be set)</a:t>
            </a:r>
            <a:endParaRPr lang="en-GB" sz="800" dirty="0"/>
          </a:p>
          <a:p>
            <a:pPr lvl="1"/>
            <a:r>
              <a:rPr lang="en-GB" sz="1600" dirty="0" smtClean="0">
                <a:latin typeface="Tahoma" pitchFamily="34" charset="0"/>
                <a:ea typeface="Tahoma" pitchFamily="34" charset="0"/>
              </a:rPr>
              <a:t>QA</a:t>
            </a:r>
            <a:r>
              <a:rPr lang="en-GB" sz="1600" dirty="0">
                <a:latin typeface="Tahoma" pitchFamily="34" charset="0"/>
                <a:ea typeface="Tahoma" pitchFamily="34" charset="0"/>
              </a:rPr>
              <a:t>/ Design </a:t>
            </a:r>
            <a:r>
              <a:rPr lang="en-GB" sz="1600" dirty="0" smtClean="0">
                <a:latin typeface="Tahoma" pitchFamily="34" charset="0"/>
                <a:ea typeface="Tahoma" pitchFamily="34" charset="0"/>
              </a:rPr>
              <a:t>QA</a:t>
            </a:r>
          </a:p>
          <a:p>
            <a:pPr lvl="1"/>
            <a:endParaRPr lang="en-GB" sz="800" dirty="0"/>
          </a:p>
          <a:p>
            <a:r>
              <a:rPr lang="en-GB" sz="2000" dirty="0" smtClean="0"/>
              <a:t>Time Estimates</a:t>
            </a:r>
          </a:p>
          <a:p>
            <a:pPr lvl="1"/>
            <a:r>
              <a:rPr lang="en-GB" sz="1600" dirty="0" smtClean="0"/>
              <a:t>Add charge code of DESIGN/Medium Message or DESIGN/Simple Message or DESIGN/Complex Message as appropriate</a:t>
            </a:r>
          </a:p>
          <a:p>
            <a:pPr lvl="1"/>
            <a:r>
              <a:rPr lang="en-GB" sz="1600" dirty="0" smtClean="0"/>
              <a:t>Add hourly rate estimate and number of hours</a:t>
            </a:r>
          </a:p>
          <a:p>
            <a:pPr lvl="2"/>
            <a:r>
              <a:rPr lang="en-GB" sz="1200" dirty="0" smtClean="0"/>
              <a:t>DESIGN/ Simple Message. 4 hours @£123.75 per </a:t>
            </a:r>
            <a:r>
              <a:rPr lang="en-GB" sz="1200" dirty="0" err="1" smtClean="0"/>
              <a:t>hr</a:t>
            </a:r>
            <a:endParaRPr lang="en-GB" sz="1200" dirty="0" smtClean="0"/>
          </a:p>
          <a:p>
            <a:pPr lvl="2"/>
            <a:r>
              <a:rPr lang="en-GB" sz="1200" dirty="0" smtClean="0"/>
              <a:t>DESIGN/ Medium Message. 6 hours @ £137.50 per </a:t>
            </a:r>
            <a:r>
              <a:rPr lang="en-GB" sz="1200" dirty="0" err="1" smtClean="0"/>
              <a:t>hr</a:t>
            </a:r>
            <a:endParaRPr lang="en-GB" sz="1200" dirty="0" smtClean="0"/>
          </a:p>
          <a:p>
            <a:pPr lvl="2"/>
            <a:r>
              <a:rPr lang="en-GB" sz="1200" dirty="0" smtClean="0"/>
              <a:t>DESIGN/ Complex Message. 7 hours @ £188.57 per </a:t>
            </a:r>
            <a:r>
              <a:rPr lang="en-GB" sz="1200" dirty="0" err="1" smtClean="0"/>
              <a:t>hr</a:t>
            </a: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4222383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4</a:t>
            </a:r>
            <a:r>
              <a:rPr lang="en-US" dirty="0" smtClean="0"/>
              <a:t> – Design: </a:t>
            </a:r>
            <a:r>
              <a:rPr lang="en-US" dirty="0" err="1" smtClean="0"/>
              <a:t>cont</a:t>
            </a:r>
            <a:endParaRPr lang="en-US" dirty="0" smtClean="0"/>
          </a:p>
        </p:txBody>
      </p:sp>
      <p:sp>
        <p:nvSpPr>
          <p:cNvPr id="2" name="Content Placeholder 1"/>
          <p:cNvSpPr>
            <a:spLocks noGrp="1"/>
          </p:cNvSpPr>
          <p:nvPr>
            <p:ph sz="quarter" idx="10"/>
          </p:nvPr>
        </p:nvSpPr>
        <p:spPr/>
        <p:txBody>
          <a:bodyPr/>
          <a:lstStyle/>
          <a:p>
            <a:pPr lvl="1"/>
            <a:endParaRPr lang="en-GB" sz="800" dirty="0"/>
          </a:p>
          <a:p>
            <a:r>
              <a:rPr lang="en-GB" sz="2000" dirty="0" smtClean="0"/>
              <a:t>Time Estimates (QA)</a:t>
            </a:r>
          </a:p>
          <a:p>
            <a:pPr lvl="1"/>
            <a:r>
              <a:rPr lang="en-GB" sz="1200" dirty="0"/>
              <a:t>Add charge code of  ‘QA/Testing’ and add team of ‘</a:t>
            </a:r>
            <a:r>
              <a:rPr lang="en-GB" sz="1200" dirty="0" smtClean="0"/>
              <a:t>QA’</a:t>
            </a:r>
          </a:p>
          <a:p>
            <a:pPr lvl="1"/>
            <a:r>
              <a:rPr lang="en-GB" sz="1200" dirty="0" smtClean="0"/>
              <a:t>QA</a:t>
            </a:r>
            <a:r>
              <a:rPr lang="en-GB" sz="1200" dirty="0"/>
              <a:t>/ Design QA 0.5 per task  @ £0 per </a:t>
            </a:r>
            <a:r>
              <a:rPr lang="en-GB" sz="1200" dirty="0" err="1"/>
              <a:t>hr</a:t>
            </a:r>
            <a:endParaRPr lang="en-GB" sz="1200" dirty="0"/>
          </a:p>
          <a:p>
            <a:pPr marL="457200" lvl="1"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8707045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Prospects &gt; Clients - 3</a:t>
            </a:r>
            <a:endParaRPr lang="en-GB" dirty="0"/>
          </a:p>
        </p:txBody>
      </p:sp>
      <p:sp>
        <p:nvSpPr>
          <p:cNvPr id="3" name="Content Placeholder 2"/>
          <p:cNvSpPr>
            <a:spLocks noGrp="1"/>
          </p:cNvSpPr>
          <p:nvPr>
            <p:ph sz="quarter" idx="10"/>
          </p:nvPr>
        </p:nvSpPr>
        <p:spPr/>
        <p:txBody>
          <a:bodyPr/>
          <a:lstStyle/>
          <a:p>
            <a:r>
              <a:rPr lang="en-GB" sz="2400" b="0" dirty="0" smtClean="0"/>
              <a:t>Add the CM assigned to the new client as the ‘default handler’</a:t>
            </a:r>
          </a:p>
          <a:p>
            <a:r>
              <a:rPr lang="en-GB" sz="2400" b="0" dirty="0"/>
              <a:t>Signed off SOW/proposal should be saved by </a:t>
            </a:r>
            <a:r>
              <a:rPr lang="en-GB" sz="2400" b="0" dirty="0" smtClean="0"/>
              <a:t>Nick in the ‘proposals’ and ‘contracts’ folders.</a:t>
            </a:r>
          </a:p>
          <a:p>
            <a:r>
              <a:rPr lang="en-GB" sz="2400" b="0" dirty="0" smtClean="0"/>
              <a:t>Ensure ‘client type’ of “US” ”UK” “UK retained,” “US retained” is filled in</a:t>
            </a:r>
            <a:endParaRPr lang="en-GB" sz="2400" b="0" dirty="0"/>
          </a:p>
          <a:p>
            <a:endParaRPr lang="en-GB" b="0" dirty="0" smtClean="0">
              <a:solidFill>
                <a:srgbClr val="FF0000"/>
              </a:solidFill>
            </a:endParaRPr>
          </a:p>
          <a:p>
            <a:endParaRPr lang="en-GB" b="0" dirty="0" smtClean="0"/>
          </a:p>
          <a:p>
            <a:endParaRPr lang="en-GB" b="0"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419" y="4077072"/>
            <a:ext cx="6591300"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3491880" y="2276872"/>
            <a:ext cx="2016224" cy="26642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56667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4 b – Design Amends</a:t>
            </a:r>
          </a:p>
        </p:txBody>
      </p:sp>
      <p:sp>
        <p:nvSpPr>
          <p:cNvPr id="2" name="Content Placeholder 1"/>
          <p:cNvSpPr>
            <a:spLocks noGrp="1"/>
          </p:cNvSpPr>
          <p:nvPr>
            <p:ph sz="quarter" idx="10"/>
          </p:nvPr>
        </p:nvSpPr>
        <p:spPr/>
        <p:txBody>
          <a:bodyPr/>
          <a:lstStyle/>
          <a:p>
            <a:pPr lvl="1"/>
            <a:endParaRPr lang="en-GB" sz="800" dirty="0"/>
          </a:p>
          <a:p>
            <a:r>
              <a:rPr lang="en-GB" sz="2000" dirty="0" smtClean="0"/>
              <a:t>Stage </a:t>
            </a:r>
            <a:r>
              <a:rPr lang="en-GB" sz="2000" dirty="0"/>
              <a:t>to add at the beginning</a:t>
            </a:r>
          </a:p>
          <a:p>
            <a:pPr lvl="1"/>
            <a:r>
              <a:rPr lang="en-GB" sz="1800" dirty="0" smtClean="0"/>
              <a:t>DESIGN/Amends</a:t>
            </a:r>
          </a:p>
          <a:p>
            <a:pPr lvl="1"/>
            <a:r>
              <a:rPr lang="en-GB" sz="1800" dirty="0" smtClean="0"/>
              <a:t>QA/Design QA</a:t>
            </a:r>
          </a:p>
          <a:p>
            <a:pPr marL="457200" lvl="1" indent="0">
              <a:buNone/>
            </a:pPr>
            <a:endParaRPr lang="en-GB" sz="1800" dirty="0" smtClean="0"/>
          </a:p>
          <a:p>
            <a:pPr marL="57150" indent="0">
              <a:buNone/>
            </a:pPr>
            <a:r>
              <a:rPr lang="en-GB" sz="1600" dirty="0" smtClean="0"/>
              <a:t>Note – Please ensure you add time estimates to stages before you brief into production otherwise it wont show up in calendar bookings</a:t>
            </a:r>
            <a:br>
              <a:rPr lang="en-GB" sz="1600" dirty="0" smtClean="0"/>
            </a:br>
            <a:endParaRPr lang="en-GB" sz="16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81134938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5</a:t>
            </a:r>
            <a:r>
              <a:rPr lang="en-US" dirty="0" smtClean="0"/>
              <a:t> – HTML</a:t>
            </a:r>
          </a:p>
        </p:txBody>
      </p:sp>
      <p:sp>
        <p:nvSpPr>
          <p:cNvPr id="2" name="Content Placeholder 1"/>
          <p:cNvSpPr>
            <a:spLocks noGrp="1"/>
          </p:cNvSpPr>
          <p:nvPr>
            <p:ph sz="quarter" idx="10"/>
          </p:nvPr>
        </p:nvSpPr>
        <p:spPr>
          <a:xfrm>
            <a:off x="467544" y="1196752"/>
            <a:ext cx="8207375" cy="4176390"/>
          </a:xfrm>
        </p:spPr>
        <p:txBody>
          <a:bodyPr/>
          <a:lstStyle/>
          <a:p>
            <a:r>
              <a:rPr lang="en-GB" sz="2000" dirty="0"/>
              <a:t>Stages to add at the beginning</a:t>
            </a:r>
          </a:p>
          <a:p>
            <a:pPr lvl="1"/>
            <a:r>
              <a:rPr lang="en-GB" sz="1600" dirty="0" smtClean="0"/>
              <a:t>HTML/ Build message or </a:t>
            </a:r>
            <a:r>
              <a:rPr lang="en-GB" sz="1600" dirty="0"/>
              <a:t>HTML/ </a:t>
            </a:r>
            <a:r>
              <a:rPr lang="en-GB" sz="1600" dirty="0" smtClean="0"/>
              <a:t>Populate  or HTML / Build landing page</a:t>
            </a:r>
          </a:p>
          <a:p>
            <a:pPr lvl="2"/>
            <a:r>
              <a:rPr lang="en-GB" sz="1200" dirty="0" smtClean="0">
                <a:latin typeface="Tahoma" pitchFamily="34" charset="0"/>
                <a:ea typeface="Tahoma" pitchFamily="34" charset="0"/>
              </a:rPr>
              <a:t>Assign </a:t>
            </a:r>
            <a:r>
              <a:rPr lang="en-GB" sz="1200" dirty="0">
                <a:latin typeface="Tahoma" pitchFamily="34" charset="0"/>
                <a:ea typeface="Tahoma" pitchFamily="34" charset="0"/>
              </a:rPr>
              <a:t>stage to </a:t>
            </a:r>
            <a:r>
              <a:rPr lang="en-GB" sz="1200" dirty="0" smtClean="0">
                <a:latin typeface="Tahoma" pitchFamily="34" charset="0"/>
                <a:ea typeface="Tahoma" pitchFamily="34" charset="0"/>
              </a:rPr>
              <a:t>html ‘team’ </a:t>
            </a:r>
            <a:r>
              <a:rPr lang="en-GB" sz="1200" dirty="0">
                <a:latin typeface="Tahoma" pitchFamily="34" charset="0"/>
                <a:ea typeface="Tahoma" pitchFamily="34" charset="0"/>
              </a:rPr>
              <a:t>adding the expected start and end dates for the design </a:t>
            </a:r>
            <a:r>
              <a:rPr lang="en-GB" sz="1200" dirty="0" smtClean="0">
                <a:latin typeface="Tahoma" pitchFamily="34" charset="0"/>
                <a:ea typeface="Tahoma" pitchFamily="34" charset="0"/>
              </a:rPr>
              <a:t>stage</a:t>
            </a:r>
          </a:p>
          <a:p>
            <a:pPr lvl="2"/>
            <a:r>
              <a:rPr lang="en-GB" sz="1200" dirty="0">
                <a:latin typeface="Tahoma" pitchFamily="34" charset="0"/>
                <a:ea typeface="Tahoma" pitchFamily="34" charset="0"/>
              </a:rPr>
              <a:t>Do not add an individual staff member at this </a:t>
            </a:r>
            <a:r>
              <a:rPr lang="en-GB" sz="1200" dirty="0" smtClean="0">
                <a:latin typeface="Tahoma" pitchFamily="34" charset="0"/>
                <a:ea typeface="Tahoma" pitchFamily="34" charset="0"/>
              </a:rPr>
              <a:t>stage</a:t>
            </a:r>
          </a:p>
          <a:p>
            <a:pPr lvl="2"/>
            <a:r>
              <a:rPr lang="en-GB" sz="1600" dirty="0" smtClean="0"/>
              <a:t>QA/HTML </a:t>
            </a:r>
            <a:r>
              <a:rPr lang="en-GB" sz="1600" dirty="0"/>
              <a:t>QA</a:t>
            </a:r>
          </a:p>
          <a:p>
            <a:pPr marL="457200" lvl="1" indent="0">
              <a:buNone/>
            </a:pPr>
            <a:endParaRPr lang="en-GB" sz="800" dirty="0" smtClean="0"/>
          </a:p>
          <a:p>
            <a:pPr marL="0" indent="0">
              <a:buNone/>
            </a:pPr>
            <a:r>
              <a:rPr lang="en-GB" sz="2000" dirty="0" smtClean="0"/>
              <a:t>Estimates</a:t>
            </a:r>
          </a:p>
          <a:p>
            <a:pPr lvl="1"/>
            <a:r>
              <a:rPr lang="en-GB" sz="1600" dirty="0" smtClean="0"/>
              <a:t>Add charge code of HTML/ Build </a:t>
            </a:r>
            <a:r>
              <a:rPr lang="en-GB" sz="1600" dirty="0"/>
              <a:t>Medium Message or HTML/ </a:t>
            </a:r>
            <a:r>
              <a:rPr lang="en-GB" sz="1600" dirty="0" smtClean="0"/>
              <a:t>Simple Message or </a:t>
            </a:r>
            <a:r>
              <a:rPr lang="en-GB" sz="1600" dirty="0"/>
              <a:t>HTML/ Build </a:t>
            </a:r>
            <a:r>
              <a:rPr lang="en-GB" sz="1600" dirty="0" smtClean="0"/>
              <a:t>complex Message</a:t>
            </a:r>
          </a:p>
          <a:p>
            <a:pPr lvl="1"/>
            <a:r>
              <a:rPr lang="en-GB" sz="1600" dirty="0" smtClean="0"/>
              <a:t>Add hourly rate estimate and number of hours</a:t>
            </a:r>
          </a:p>
          <a:p>
            <a:pPr lvl="2"/>
            <a:r>
              <a:rPr lang="en-GB" sz="1200" dirty="0"/>
              <a:t>HTML/ Populate Complex </a:t>
            </a:r>
            <a:r>
              <a:rPr lang="en-GB" sz="1200" dirty="0" smtClean="0"/>
              <a:t>Message. 3 hours @ 120 per </a:t>
            </a:r>
            <a:r>
              <a:rPr lang="en-GB" sz="1200" dirty="0" err="1" smtClean="0"/>
              <a:t>hr</a:t>
            </a:r>
            <a:endParaRPr lang="en-GB" sz="1200" dirty="0"/>
          </a:p>
          <a:p>
            <a:pPr lvl="2"/>
            <a:r>
              <a:rPr lang="en-GB" sz="1200" dirty="0"/>
              <a:t>HTML/ </a:t>
            </a:r>
            <a:r>
              <a:rPr lang="en-GB" sz="1200" dirty="0" smtClean="0"/>
              <a:t>Populate Medium Message. 2 hours £125 per her</a:t>
            </a:r>
          </a:p>
          <a:p>
            <a:pPr lvl="2"/>
            <a:r>
              <a:rPr lang="en-GB" sz="1200" dirty="0"/>
              <a:t>HTML/ Populate Simple </a:t>
            </a:r>
            <a:r>
              <a:rPr lang="en-GB" sz="1200" dirty="0" smtClean="0"/>
              <a:t>Message. 1 </a:t>
            </a:r>
            <a:r>
              <a:rPr lang="en-GB" sz="1200" dirty="0" err="1" smtClean="0"/>
              <a:t>hr</a:t>
            </a:r>
            <a:r>
              <a:rPr lang="en-GB" sz="1200" dirty="0" smtClean="0"/>
              <a:t> @ £ 140 per </a:t>
            </a:r>
            <a:r>
              <a:rPr lang="en-GB" sz="1200" dirty="0" err="1" smtClean="0"/>
              <a:t>hr</a:t>
            </a:r>
            <a:endParaRPr lang="en-GB" sz="1200" dirty="0" smtClean="0"/>
          </a:p>
          <a:p>
            <a:pPr lvl="2"/>
            <a:r>
              <a:rPr lang="en-GB" sz="1200" dirty="0"/>
              <a:t>HTML/ Build Complex </a:t>
            </a:r>
            <a:r>
              <a:rPr lang="en-GB" sz="1200" dirty="0" smtClean="0"/>
              <a:t>Message. 8 </a:t>
            </a:r>
            <a:r>
              <a:rPr lang="en-GB" sz="1200" dirty="0" err="1" smtClean="0"/>
              <a:t>hrs</a:t>
            </a:r>
            <a:r>
              <a:rPr lang="en-GB" sz="1200" dirty="0" smtClean="0"/>
              <a:t> @£89.38 per </a:t>
            </a:r>
            <a:r>
              <a:rPr lang="en-GB" sz="1200" dirty="0" err="1" smtClean="0"/>
              <a:t>hr</a:t>
            </a:r>
            <a:endParaRPr lang="en-GB" sz="1200" dirty="0" smtClean="0"/>
          </a:p>
          <a:p>
            <a:pPr lvl="2"/>
            <a:r>
              <a:rPr lang="en-GB" sz="1200" dirty="0"/>
              <a:t>HTML/ Build Medium </a:t>
            </a:r>
            <a:r>
              <a:rPr lang="en-GB" sz="1200" dirty="0" smtClean="0"/>
              <a:t>Message. 5 hours @£99 per </a:t>
            </a:r>
            <a:r>
              <a:rPr lang="en-GB" sz="1200" dirty="0" err="1" smtClean="0"/>
              <a:t>hr</a:t>
            </a:r>
            <a:endParaRPr lang="en-GB" sz="1200" dirty="0" smtClean="0"/>
          </a:p>
          <a:p>
            <a:pPr lvl="2"/>
            <a:r>
              <a:rPr lang="en-GB" sz="1200" dirty="0"/>
              <a:t>HTML/ Build Simple </a:t>
            </a:r>
            <a:r>
              <a:rPr lang="en-GB" sz="1200" dirty="0" smtClean="0"/>
              <a:t>Message. 3 hours @£91.67 per </a:t>
            </a:r>
            <a:r>
              <a:rPr lang="en-GB" sz="1200" dirty="0" err="1" smtClean="0"/>
              <a:t>hr</a:t>
            </a:r>
            <a:endParaRPr lang="en-GB" sz="1200" dirty="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71706284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5</a:t>
            </a:r>
            <a:r>
              <a:rPr lang="en-US" dirty="0" smtClean="0"/>
              <a:t> – HTML: </a:t>
            </a:r>
            <a:r>
              <a:rPr lang="en-US" dirty="0" err="1" smtClean="0"/>
              <a:t>cont</a:t>
            </a:r>
            <a:endParaRPr lang="en-US" dirty="0" smtClean="0"/>
          </a:p>
        </p:txBody>
      </p:sp>
      <p:sp>
        <p:nvSpPr>
          <p:cNvPr id="2" name="Content Placeholder 1"/>
          <p:cNvSpPr>
            <a:spLocks noGrp="1"/>
          </p:cNvSpPr>
          <p:nvPr>
            <p:ph sz="quarter" idx="10"/>
          </p:nvPr>
        </p:nvSpPr>
        <p:spPr>
          <a:xfrm>
            <a:off x="467544" y="1196752"/>
            <a:ext cx="8207375" cy="4176390"/>
          </a:xfrm>
        </p:spPr>
        <p:txBody>
          <a:bodyPr/>
          <a:lstStyle/>
          <a:p>
            <a:pPr marL="0" indent="0">
              <a:buNone/>
            </a:pPr>
            <a:r>
              <a:rPr lang="en-GB" sz="2000" dirty="0" smtClean="0"/>
              <a:t>Estimates ( QA)</a:t>
            </a:r>
          </a:p>
          <a:p>
            <a:pPr lvl="1"/>
            <a:r>
              <a:rPr lang="en-GB" sz="1600" dirty="0" smtClean="0"/>
              <a:t>Add </a:t>
            </a:r>
            <a:r>
              <a:rPr lang="en-GB" sz="1600" dirty="0"/>
              <a:t>charge code of  ‘QA/Testing’ and add team of ‘QA’</a:t>
            </a:r>
            <a:endParaRPr lang="en-GB" sz="1600" dirty="0">
              <a:solidFill>
                <a:srgbClr val="FF0000"/>
              </a:solidFill>
            </a:endParaRPr>
          </a:p>
          <a:p>
            <a:pPr lvl="2"/>
            <a:r>
              <a:rPr lang="en-GB" sz="1200" dirty="0"/>
              <a:t>QA/ HTML QA. 0.5 per task @ £0 per hour</a:t>
            </a:r>
          </a:p>
          <a:p>
            <a:pPr marL="457200" lvl="1"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15349139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5 b – HTML Amends</a:t>
            </a:r>
          </a:p>
        </p:txBody>
      </p:sp>
      <p:sp>
        <p:nvSpPr>
          <p:cNvPr id="2" name="Content Placeholder 1"/>
          <p:cNvSpPr>
            <a:spLocks noGrp="1"/>
          </p:cNvSpPr>
          <p:nvPr>
            <p:ph sz="quarter" idx="10"/>
          </p:nvPr>
        </p:nvSpPr>
        <p:spPr>
          <a:xfrm>
            <a:off x="467544" y="1196752"/>
            <a:ext cx="8207375" cy="4176390"/>
          </a:xfrm>
        </p:spPr>
        <p:txBody>
          <a:bodyPr/>
          <a:lstStyle/>
          <a:p>
            <a:r>
              <a:rPr lang="en-GB" sz="2000" dirty="0" smtClean="0"/>
              <a:t>Stage </a:t>
            </a:r>
            <a:r>
              <a:rPr lang="en-GB" sz="2000" dirty="0"/>
              <a:t>to add at the beginning</a:t>
            </a:r>
          </a:p>
          <a:p>
            <a:pPr lvl="1"/>
            <a:r>
              <a:rPr lang="en-GB" sz="1600" dirty="0" smtClean="0"/>
              <a:t>HTML/Amends</a:t>
            </a:r>
          </a:p>
          <a:p>
            <a:pPr lvl="1"/>
            <a:r>
              <a:rPr lang="en-GB" sz="1600" dirty="0" smtClean="0"/>
              <a:t>QA/HTML QA</a:t>
            </a:r>
            <a:endParaRPr lang="en-GB" sz="800" dirty="0" smtClean="0"/>
          </a:p>
          <a:p>
            <a:pPr marL="457200" lvl="1" indent="0">
              <a:buNone/>
            </a:pPr>
            <a:endParaRPr lang="en-GB" sz="800" dirty="0"/>
          </a:p>
          <a:p>
            <a:pPr marL="457200" lvl="1" indent="0">
              <a:buNone/>
            </a:pPr>
            <a:r>
              <a:rPr lang="en-GB" sz="1600" b="1" dirty="0" smtClean="0"/>
              <a:t>Note </a:t>
            </a:r>
            <a:r>
              <a:rPr lang="en-GB" sz="1600" b="1" dirty="0"/>
              <a:t>– Please ensure you add time estimates to stages before you brief into production otherwise it wont show up in calendar bookings</a:t>
            </a:r>
          </a:p>
          <a:p>
            <a:pPr lvl="1"/>
            <a:endParaRPr lang="en-GB" sz="1400" dirty="0" smtClean="0"/>
          </a:p>
          <a:p>
            <a:pPr lvl="1"/>
            <a:endParaRPr lang="en-GB" sz="1400" b="1"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47884267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5 c – HTML: Render and text</a:t>
            </a:r>
          </a:p>
        </p:txBody>
      </p:sp>
      <p:sp>
        <p:nvSpPr>
          <p:cNvPr id="2" name="Content Placeholder 1"/>
          <p:cNvSpPr>
            <a:spLocks noGrp="1"/>
          </p:cNvSpPr>
          <p:nvPr>
            <p:ph sz="quarter" idx="10"/>
          </p:nvPr>
        </p:nvSpPr>
        <p:spPr>
          <a:xfrm>
            <a:off x="467544" y="1196752"/>
            <a:ext cx="8207375" cy="4176390"/>
          </a:xfrm>
        </p:spPr>
        <p:txBody>
          <a:bodyPr/>
          <a:lstStyle/>
          <a:p>
            <a:endParaRPr lang="en-GB" sz="2000" dirty="0" smtClean="0"/>
          </a:p>
          <a:p>
            <a:r>
              <a:rPr lang="en-GB" sz="2000" dirty="0" smtClean="0"/>
              <a:t>Stage </a:t>
            </a:r>
            <a:r>
              <a:rPr lang="en-GB" sz="2000" dirty="0"/>
              <a:t>to add at the beginning</a:t>
            </a:r>
          </a:p>
          <a:p>
            <a:pPr lvl="1"/>
            <a:r>
              <a:rPr lang="en-GB" sz="1600" dirty="0" smtClean="0"/>
              <a:t>HTML/Create render version</a:t>
            </a:r>
          </a:p>
          <a:p>
            <a:pPr lvl="1"/>
            <a:r>
              <a:rPr lang="en-GB" sz="1600" dirty="0" smtClean="0"/>
              <a:t>QA/HTML QA</a:t>
            </a:r>
            <a:endParaRPr lang="en-GB" sz="800" dirty="0" smtClean="0"/>
          </a:p>
          <a:p>
            <a:pPr marL="457200" lvl="1" indent="0">
              <a:buNone/>
            </a:pPr>
            <a:endParaRPr lang="en-GB" sz="800" dirty="0"/>
          </a:p>
          <a:p>
            <a:pPr marL="0" indent="0">
              <a:buNone/>
            </a:pPr>
            <a:r>
              <a:rPr lang="en-GB" sz="2000" dirty="0"/>
              <a:t>Estimates</a:t>
            </a:r>
          </a:p>
          <a:p>
            <a:pPr lvl="1"/>
            <a:r>
              <a:rPr lang="en-GB" sz="1600" dirty="0"/>
              <a:t>Add charge code of </a:t>
            </a:r>
            <a:r>
              <a:rPr lang="en-GB" sz="1600" dirty="0" smtClean="0"/>
              <a:t>HTML/Other</a:t>
            </a:r>
            <a:endParaRPr lang="en-GB" sz="1600" dirty="0"/>
          </a:p>
          <a:p>
            <a:pPr lvl="1"/>
            <a:r>
              <a:rPr lang="en-GB" sz="1600" dirty="0"/>
              <a:t>Add </a:t>
            </a:r>
            <a:r>
              <a:rPr lang="en-GB" sz="1600" dirty="0" smtClean="0"/>
              <a:t>time estimate of</a:t>
            </a:r>
            <a:endParaRPr lang="en-GB" sz="1600" dirty="0"/>
          </a:p>
          <a:p>
            <a:pPr lvl="2"/>
            <a:r>
              <a:rPr lang="en-GB" sz="1200" dirty="0" smtClean="0"/>
              <a:t>HTML/ Other – 0.25 per version against HTML create render version</a:t>
            </a:r>
          </a:p>
          <a:p>
            <a:pPr lvl="2"/>
            <a:r>
              <a:rPr lang="en-GB" sz="1200" dirty="0" smtClean="0"/>
              <a:t>QA/Testing – 0.25 </a:t>
            </a:r>
            <a:r>
              <a:rPr lang="en-GB" sz="1200" dirty="0"/>
              <a:t>per version against HTML create render version</a:t>
            </a:r>
          </a:p>
          <a:p>
            <a:pPr lvl="1"/>
            <a:endParaRPr lang="en-GB" sz="1400" dirty="0" smtClean="0"/>
          </a:p>
          <a:p>
            <a:pPr lvl="1"/>
            <a:endParaRPr lang="en-GB" sz="1400" b="1"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83068179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7 – Data </a:t>
            </a:r>
          </a:p>
        </p:txBody>
      </p:sp>
      <p:sp>
        <p:nvSpPr>
          <p:cNvPr id="2" name="Content Placeholder 1"/>
          <p:cNvSpPr>
            <a:spLocks noGrp="1"/>
          </p:cNvSpPr>
          <p:nvPr>
            <p:ph sz="quarter" idx="10"/>
          </p:nvPr>
        </p:nvSpPr>
        <p:spPr>
          <a:xfrm>
            <a:off x="467544" y="1196752"/>
            <a:ext cx="8207375" cy="4176390"/>
          </a:xfrm>
        </p:spPr>
        <p:txBody>
          <a:bodyPr/>
          <a:lstStyle/>
          <a:p>
            <a:r>
              <a:rPr lang="en-GB" sz="2000" dirty="0" smtClean="0"/>
              <a:t>Stage </a:t>
            </a:r>
            <a:r>
              <a:rPr lang="en-GB" sz="2000" dirty="0"/>
              <a:t>to add </a:t>
            </a:r>
            <a:r>
              <a:rPr lang="en-GB" sz="2000" b="0" dirty="0"/>
              <a:t>at</a:t>
            </a:r>
            <a:r>
              <a:rPr lang="en-GB" sz="2000" dirty="0"/>
              <a:t> the beginning</a:t>
            </a:r>
          </a:p>
          <a:p>
            <a:pPr lvl="1"/>
            <a:r>
              <a:rPr lang="en-GB" sz="1600" dirty="0" smtClean="0"/>
              <a:t>DATA/Data upload and DATA cleansing</a:t>
            </a:r>
          </a:p>
          <a:p>
            <a:pPr lvl="1"/>
            <a:r>
              <a:rPr lang="en-GB" sz="1200" dirty="0" smtClean="0"/>
              <a:t>Assign </a:t>
            </a:r>
            <a:r>
              <a:rPr lang="en-GB" sz="1200" dirty="0"/>
              <a:t>stage to </a:t>
            </a:r>
            <a:r>
              <a:rPr lang="en-GB" sz="1200" dirty="0" smtClean="0"/>
              <a:t>data, </a:t>
            </a:r>
            <a:r>
              <a:rPr lang="en-GB" sz="1200" dirty="0"/>
              <a:t>adding the expected start and end dates for the design </a:t>
            </a:r>
            <a:r>
              <a:rPr lang="en-GB" sz="1200" dirty="0" smtClean="0"/>
              <a:t>stage</a:t>
            </a:r>
          </a:p>
          <a:p>
            <a:pPr lvl="1"/>
            <a:r>
              <a:rPr lang="en-GB" sz="1200" dirty="0"/>
              <a:t>Do not add an individual staff member at this </a:t>
            </a:r>
            <a:r>
              <a:rPr lang="en-GB" sz="1200" dirty="0" smtClean="0"/>
              <a:t>stage</a:t>
            </a:r>
            <a:endParaRPr lang="en-GB" sz="1200" dirty="0"/>
          </a:p>
          <a:p>
            <a:pPr lvl="1"/>
            <a:r>
              <a:rPr lang="en-GB" sz="800" dirty="0"/>
              <a:t/>
            </a:r>
            <a:br>
              <a:rPr lang="en-GB" sz="800" dirty="0"/>
            </a:br>
            <a:endParaRPr lang="en-GB" sz="800" dirty="0" smtClean="0"/>
          </a:p>
          <a:p>
            <a:pPr marL="0" indent="0">
              <a:buNone/>
            </a:pPr>
            <a:r>
              <a:rPr lang="en-GB" sz="2000" dirty="0" smtClean="0"/>
              <a:t>Estimates</a:t>
            </a:r>
          </a:p>
          <a:p>
            <a:pPr lvl="1"/>
            <a:r>
              <a:rPr lang="en-GB" sz="1600" dirty="0" smtClean="0"/>
              <a:t>Add charge code of DATA/Upload or/and DATA/ Cleansing</a:t>
            </a:r>
          </a:p>
          <a:p>
            <a:pPr lvl="1"/>
            <a:r>
              <a:rPr lang="en-GB" sz="1600" dirty="0" smtClean="0"/>
              <a:t>Add hourly rate estimate and number of hours</a:t>
            </a:r>
          </a:p>
          <a:p>
            <a:pPr lvl="2"/>
            <a:r>
              <a:rPr lang="en-GB" sz="1200" dirty="0"/>
              <a:t>DATA/ </a:t>
            </a:r>
            <a:r>
              <a:rPr lang="en-GB" sz="1200" dirty="0" smtClean="0"/>
              <a:t>Cleansing. 1 </a:t>
            </a:r>
            <a:r>
              <a:rPr lang="en-GB" sz="1200" dirty="0" err="1" smtClean="0"/>
              <a:t>hr</a:t>
            </a:r>
            <a:r>
              <a:rPr lang="en-GB" sz="1200" dirty="0" smtClean="0"/>
              <a:t> @ £55 per </a:t>
            </a:r>
            <a:r>
              <a:rPr lang="en-GB" sz="1200" dirty="0" err="1" smtClean="0"/>
              <a:t>hr</a:t>
            </a:r>
            <a:endParaRPr lang="en-GB" sz="1200" dirty="0" smtClean="0"/>
          </a:p>
          <a:p>
            <a:pPr lvl="2"/>
            <a:r>
              <a:rPr lang="en-GB" sz="1200" dirty="0"/>
              <a:t>DATA/ </a:t>
            </a:r>
            <a:r>
              <a:rPr lang="en-GB" sz="1200" dirty="0" smtClean="0"/>
              <a:t>Upload. </a:t>
            </a:r>
            <a:r>
              <a:rPr lang="en-GB" sz="1200" dirty="0"/>
              <a:t>1 </a:t>
            </a:r>
            <a:r>
              <a:rPr lang="en-GB" sz="1200" dirty="0" err="1"/>
              <a:t>hr</a:t>
            </a:r>
            <a:r>
              <a:rPr lang="en-GB" sz="1200" dirty="0"/>
              <a:t> @ £55 per </a:t>
            </a:r>
            <a:r>
              <a:rPr lang="en-GB" sz="1200" dirty="0" err="1" smtClean="0"/>
              <a:t>hr</a:t>
            </a:r>
            <a:endParaRPr lang="en-GB" sz="1200" dirty="0" smtClean="0"/>
          </a:p>
          <a:p>
            <a:pPr lvl="2"/>
            <a:r>
              <a:rPr lang="en-GB" sz="1200" dirty="0"/>
              <a:t>DATA/ </a:t>
            </a:r>
            <a:r>
              <a:rPr lang="en-GB" sz="1200" dirty="0" smtClean="0"/>
              <a:t>Export. </a:t>
            </a:r>
            <a:r>
              <a:rPr lang="en-GB" sz="1200" dirty="0"/>
              <a:t>1 </a:t>
            </a:r>
            <a:r>
              <a:rPr lang="en-GB" sz="1200" dirty="0" err="1"/>
              <a:t>hr</a:t>
            </a:r>
            <a:r>
              <a:rPr lang="en-GB" sz="1200" dirty="0"/>
              <a:t> @ £55 per </a:t>
            </a:r>
            <a:r>
              <a:rPr lang="en-GB" sz="1200" dirty="0" err="1"/>
              <a:t>hr</a:t>
            </a:r>
            <a:endParaRPr lang="en-GB" sz="1200" dirty="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40744279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a:t>
            </a:r>
            <a:r>
              <a:rPr lang="en-US" i="1" dirty="0" smtClean="0"/>
              <a:t> </a:t>
            </a:r>
            <a:r>
              <a:rPr lang="en-US" dirty="0" smtClean="0"/>
              <a:t>8 – Deployment </a:t>
            </a:r>
          </a:p>
        </p:txBody>
      </p:sp>
      <p:sp>
        <p:nvSpPr>
          <p:cNvPr id="2" name="Content Placeholder 1"/>
          <p:cNvSpPr>
            <a:spLocks noGrp="1"/>
          </p:cNvSpPr>
          <p:nvPr>
            <p:ph sz="quarter" idx="10"/>
          </p:nvPr>
        </p:nvSpPr>
        <p:spPr>
          <a:xfrm>
            <a:off x="467544" y="1196752"/>
            <a:ext cx="8207375" cy="4176390"/>
          </a:xfrm>
        </p:spPr>
        <p:txBody>
          <a:bodyPr/>
          <a:lstStyle/>
          <a:p>
            <a:r>
              <a:rPr lang="en-GB" sz="2000" dirty="0"/>
              <a:t>Stages to add at the beginning</a:t>
            </a:r>
          </a:p>
          <a:p>
            <a:pPr lvl="1"/>
            <a:r>
              <a:rPr lang="en-GB" sz="1600" dirty="0"/>
              <a:t>DEPLOY/ Campaign </a:t>
            </a:r>
            <a:r>
              <a:rPr lang="en-GB" sz="1600" dirty="0" smtClean="0"/>
              <a:t>set up</a:t>
            </a:r>
          </a:p>
          <a:p>
            <a:pPr lvl="2"/>
            <a:r>
              <a:rPr lang="en-GB" sz="1200" dirty="0" smtClean="0">
                <a:latin typeface="Tahoma" pitchFamily="34" charset="0"/>
                <a:ea typeface="Tahoma" pitchFamily="34" charset="0"/>
              </a:rPr>
              <a:t>Assign </a:t>
            </a:r>
            <a:r>
              <a:rPr lang="en-GB" sz="1200" dirty="0">
                <a:latin typeface="Tahoma" pitchFamily="34" charset="0"/>
                <a:ea typeface="Tahoma" pitchFamily="34" charset="0"/>
              </a:rPr>
              <a:t>stage to </a:t>
            </a:r>
            <a:r>
              <a:rPr lang="en-GB" sz="1200" dirty="0" smtClean="0">
                <a:latin typeface="Tahoma" pitchFamily="34" charset="0"/>
                <a:ea typeface="Tahoma" pitchFamily="34" charset="0"/>
              </a:rPr>
              <a:t>deployment team, </a:t>
            </a:r>
            <a:r>
              <a:rPr lang="en-GB" sz="1200" dirty="0">
                <a:latin typeface="Tahoma" pitchFamily="34" charset="0"/>
                <a:ea typeface="Tahoma" pitchFamily="34" charset="0"/>
              </a:rPr>
              <a:t>adding the expected start and end dates for the </a:t>
            </a:r>
            <a:r>
              <a:rPr lang="en-GB" sz="1200" dirty="0" smtClean="0">
                <a:latin typeface="Tahoma" pitchFamily="34" charset="0"/>
                <a:ea typeface="Tahoma" pitchFamily="34" charset="0"/>
              </a:rPr>
              <a:t>stage</a:t>
            </a:r>
          </a:p>
          <a:p>
            <a:pPr lvl="2"/>
            <a:r>
              <a:rPr lang="en-GB" sz="1200" dirty="0">
                <a:latin typeface="Tahoma" pitchFamily="34" charset="0"/>
                <a:ea typeface="Tahoma" pitchFamily="34" charset="0"/>
              </a:rPr>
              <a:t>Do not add an individual staff member at this </a:t>
            </a:r>
            <a:r>
              <a:rPr lang="en-GB" sz="1200" dirty="0" smtClean="0">
                <a:latin typeface="Tahoma" pitchFamily="34" charset="0"/>
                <a:ea typeface="Tahoma" pitchFamily="34" charset="0"/>
              </a:rPr>
              <a:t>stage</a:t>
            </a:r>
            <a:endParaRPr lang="en-GB" sz="1200" dirty="0">
              <a:latin typeface="Tahoma" pitchFamily="34" charset="0"/>
              <a:ea typeface="Tahoma" pitchFamily="34" charset="0"/>
            </a:endParaRPr>
          </a:p>
          <a:p>
            <a:pPr marL="514350" lvl="1" indent="0">
              <a:buNone/>
            </a:pPr>
            <a:r>
              <a:rPr lang="en-GB" dirty="0" smtClean="0"/>
              <a:t>- </a:t>
            </a:r>
            <a:r>
              <a:rPr lang="en-GB" sz="1600" dirty="0" smtClean="0"/>
              <a:t>QA/Full </a:t>
            </a:r>
            <a:r>
              <a:rPr lang="en-GB" sz="1600" dirty="0"/>
              <a:t>QA Test</a:t>
            </a:r>
            <a:endParaRPr lang="en-GB" sz="1600" dirty="0" smtClean="0"/>
          </a:p>
          <a:p>
            <a:pPr marL="0" indent="0">
              <a:buNone/>
            </a:pPr>
            <a:r>
              <a:rPr lang="en-GB" sz="2000" dirty="0" smtClean="0"/>
              <a:t>Estimates</a:t>
            </a:r>
          </a:p>
          <a:p>
            <a:pPr lvl="1"/>
            <a:r>
              <a:rPr lang="en-GB" sz="1600" dirty="0" smtClean="0"/>
              <a:t>Add charge code of DEPLOY/Campaign set up or DEPLOY/Triggered set up or DEPLOY/Resend and an extra estimate of DEPLOY/Dynamic rule if appropriate</a:t>
            </a:r>
          </a:p>
          <a:p>
            <a:pPr lvl="1"/>
            <a:r>
              <a:rPr lang="en-GB" sz="1600" dirty="0" smtClean="0"/>
              <a:t>Add hourly rate estimate and number of hours</a:t>
            </a:r>
          </a:p>
          <a:p>
            <a:pPr lvl="2"/>
            <a:r>
              <a:rPr lang="en-GB" sz="1200" dirty="0">
                <a:latin typeface="Tahoma" pitchFamily="34" charset="0"/>
                <a:ea typeface="Tahoma" pitchFamily="34" charset="0"/>
              </a:rPr>
              <a:t>DEPLOY/ Campaign set </a:t>
            </a:r>
            <a:r>
              <a:rPr lang="en-GB" sz="1200" dirty="0" smtClean="0">
                <a:latin typeface="Tahoma" pitchFamily="34" charset="0"/>
                <a:ea typeface="Tahoma" pitchFamily="34" charset="0"/>
              </a:rPr>
              <a:t>up. 1.5 </a:t>
            </a:r>
            <a:r>
              <a:rPr lang="en-GB" sz="1200" dirty="0" err="1" smtClean="0">
                <a:latin typeface="Tahoma" pitchFamily="34" charset="0"/>
                <a:ea typeface="Tahoma" pitchFamily="34" charset="0"/>
              </a:rPr>
              <a:t>hr</a:t>
            </a:r>
            <a:r>
              <a:rPr lang="en-GB" sz="1200" dirty="0" smtClean="0">
                <a:latin typeface="Tahoma" pitchFamily="34" charset="0"/>
                <a:ea typeface="Tahoma" pitchFamily="34" charset="0"/>
              </a:rPr>
              <a:t> @ 146.637 per </a:t>
            </a:r>
            <a:r>
              <a:rPr lang="en-GB" sz="1200" dirty="0" err="1" smtClean="0">
                <a:latin typeface="Tahoma" pitchFamily="34" charset="0"/>
                <a:ea typeface="Tahoma" pitchFamily="34" charset="0"/>
              </a:rPr>
              <a:t>hr</a:t>
            </a:r>
            <a:endParaRPr lang="en-GB" sz="1200" dirty="0" smtClean="0">
              <a:latin typeface="Tahoma" pitchFamily="34" charset="0"/>
              <a:ea typeface="Tahoma" pitchFamily="34" charset="0"/>
            </a:endParaRPr>
          </a:p>
          <a:p>
            <a:pPr lvl="2"/>
            <a:r>
              <a:rPr lang="en-GB" sz="1200" dirty="0">
                <a:latin typeface="Tahoma" pitchFamily="34" charset="0"/>
                <a:ea typeface="Tahoma" pitchFamily="34" charset="0"/>
              </a:rPr>
              <a:t>DEPLOY/ Dynamic </a:t>
            </a:r>
            <a:r>
              <a:rPr lang="en-GB" sz="1200" dirty="0" smtClean="0">
                <a:latin typeface="Tahoma" pitchFamily="34" charset="0"/>
                <a:ea typeface="Tahoma" pitchFamily="34" charset="0"/>
              </a:rPr>
              <a:t>rule. 0.25 @ £40 per </a:t>
            </a:r>
            <a:r>
              <a:rPr lang="en-GB" sz="1200" dirty="0" err="1" smtClean="0">
                <a:latin typeface="Tahoma" pitchFamily="34" charset="0"/>
                <a:ea typeface="Tahoma" pitchFamily="34" charset="0"/>
              </a:rPr>
              <a:t>hr</a:t>
            </a:r>
            <a:endParaRPr lang="en-GB" sz="1200" dirty="0" smtClean="0">
              <a:latin typeface="Tahoma" pitchFamily="34" charset="0"/>
              <a:ea typeface="Tahoma" pitchFamily="34" charset="0"/>
            </a:endParaRPr>
          </a:p>
          <a:p>
            <a:pPr lvl="2"/>
            <a:r>
              <a:rPr lang="en-GB" sz="1200" dirty="0">
                <a:latin typeface="Tahoma" pitchFamily="34" charset="0"/>
                <a:ea typeface="Tahoma" pitchFamily="34" charset="0"/>
              </a:rPr>
              <a:t>DEPLOY/ Dynamic </a:t>
            </a:r>
            <a:r>
              <a:rPr lang="en-GB" sz="1200" dirty="0" smtClean="0">
                <a:latin typeface="Tahoma" pitchFamily="34" charset="0"/>
                <a:ea typeface="Tahoma" pitchFamily="34" charset="0"/>
              </a:rPr>
              <a:t>segment. 0.25 @ £140 per </a:t>
            </a:r>
            <a:r>
              <a:rPr lang="en-GB" sz="1200" dirty="0" err="1" smtClean="0">
                <a:latin typeface="Tahoma" pitchFamily="34" charset="0"/>
                <a:ea typeface="Tahoma" pitchFamily="34" charset="0"/>
              </a:rPr>
              <a:t>hr</a:t>
            </a:r>
            <a:endParaRPr lang="en-GB" sz="1200" dirty="0" smtClean="0">
              <a:latin typeface="Tahoma" pitchFamily="34" charset="0"/>
              <a:ea typeface="Tahoma" pitchFamily="34" charset="0"/>
            </a:endParaRPr>
          </a:p>
          <a:p>
            <a:pPr lvl="2"/>
            <a:r>
              <a:rPr lang="en-GB" sz="1200" dirty="0">
                <a:latin typeface="Tahoma" pitchFamily="34" charset="0"/>
                <a:ea typeface="Tahoma" pitchFamily="34" charset="0"/>
              </a:rPr>
              <a:t>DEPLOY/ Triggered set </a:t>
            </a:r>
            <a:r>
              <a:rPr lang="en-GB" sz="1200" dirty="0" smtClean="0">
                <a:latin typeface="Tahoma" pitchFamily="34" charset="0"/>
                <a:ea typeface="Tahoma" pitchFamily="34" charset="0"/>
              </a:rPr>
              <a:t>up.  2.5 </a:t>
            </a:r>
            <a:r>
              <a:rPr lang="en-GB" sz="1200" dirty="0" err="1" smtClean="0">
                <a:latin typeface="Tahoma" pitchFamily="34" charset="0"/>
                <a:ea typeface="Tahoma" pitchFamily="34" charset="0"/>
              </a:rPr>
              <a:t>hrs</a:t>
            </a:r>
            <a:r>
              <a:rPr lang="en-GB" sz="1200" dirty="0" smtClean="0">
                <a:latin typeface="Tahoma" pitchFamily="34" charset="0"/>
                <a:ea typeface="Tahoma" pitchFamily="34" charset="0"/>
              </a:rPr>
              <a:t> @ £154 per </a:t>
            </a:r>
            <a:r>
              <a:rPr lang="en-GB" sz="1200" dirty="0" err="1" smtClean="0">
                <a:latin typeface="Tahoma" pitchFamily="34" charset="0"/>
                <a:ea typeface="Tahoma" pitchFamily="34" charset="0"/>
              </a:rPr>
              <a:t>hr</a:t>
            </a:r>
            <a:endParaRPr lang="en-GB" sz="1200" dirty="0" smtClean="0">
              <a:latin typeface="Tahoma" pitchFamily="34" charset="0"/>
              <a:ea typeface="Tahoma" pitchFamily="34" charset="0"/>
            </a:endParaRPr>
          </a:p>
          <a:p>
            <a:pPr lvl="2"/>
            <a:r>
              <a:rPr lang="en-GB" sz="1200" dirty="0">
                <a:latin typeface="Tahoma" pitchFamily="34" charset="0"/>
                <a:ea typeface="Tahoma" pitchFamily="34" charset="0"/>
              </a:rPr>
              <a:t>DEPLOY/ </a:t>
            </a:r>
            <a:r>
              <a:rPr lang="en-GB" sz="1200" dirty="0" smtClean="0">
                <a:latin typeface="Tahoma" pitchFamily="34" charset="0"/>
                <a:ea typeface="Tahoma" pitchFamily="34" charset="0"/>
              </a:rPr>
              <a:t>Resend. 0.5 per version @ 190 per </a:t>
            </a:r>
            <a:r>
              <a:rPr lang="en-GB" sz="1200" dirty="0" err="1" smtClean="0">
                <a:latin typeface="Tahoma" pitchFamily="34" charset="0"/>
                <a:ea typeface="Tahoma" pitchFamily="34" charset="0"/>
              </a:rPr>
              <a:t>hr</a:t>
            </a:r>
            <a:r>
              <a:rPr lang="en-GB" sz="1200" dirty="0" smtClean="0">
                <a:latin typeface="Tahoma" pitchFamily="34" charset="0"/>
                <a:ea typeface="Tahoma" pitchFamily="34" charset="0"/>
              </a:rPr>
              <a:t/>
            </a:r>
            <a:br>
              <a:rPr lang="en-GB" sz="1200" dirty="0" smtClean="0">
                <a:latin typeface="Tahoma" pitchFamily="34" charset="0"/>
                <a:ea typeface="Tahoma" pitchFamily="34" charset="0"/>
              </a:rPr>
            </a:br>
            <a:endParaRPr lang="en-GB" sz="1200" dirty="0" smtClean="0">
              <a:latin typeface="Tahoma" pitchFamily="34" charset="0"/>
              <a:ea typeface="Tahoma" pitchFamily="34" charset="0"/>
            </a:endParaRP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88590577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a:t>
            </a:r>
            <a:r>
              <a:rPr lang="en-US" i="1" dirty="0" smtClean="0"/>
              <a:t> </a:t>
            </a:r>
            <a:r>
              <a:rPr lang="en-US" dirty="0" smtClean="0"/>
              <a:t>8 – Deployment: </a:t>
            </a:r>
            <a:r>
              <a:rPr lang="en-US" dirty="0" err="1" smtClean="0"/>
              <a:t>cont</a:t>
            </a:r>
            <a:r>
              <a:rPr lang="en-US" dirty="0" smtClean="0"/>
              <a:t> </a:t>
            </a:r>
          </a:p>
        </p:txBody>
      </p:sp>
      <p:sp>
        <p:nvSpPr>
          <p:cNvPr id="2" name="Content Placeholder 1"/>
          <p:cNvSpPr>
            <a:spLocks noGrp="1"/>
          </p:cNvSpPr>
          <p:nvPr>
            <p:ph sz="quarter" idx="10"/>
          </p:nvPr>
        </p:nvSpPr>
        <p:spPr>
          <a:xfrm>
            <a:off x="467544" y="1196752"/>
            <a:ext cx="8207375" cy="4176390"/>
          </a:xfrm>
        </p:spPr>
        <p:txBody>
          <a:bodyPr/>
          <a:lstStyle/>
          <a:p>
            <a:pPr marL="0" indent="0">
              <a:buNone/>
            </a:pPr>
            <a:r>
              <a:rPr lang="en-GB" sz="2000" dirty="0" smtClean="0"/>
              <a:t>Time Estimates</a:t>
            </a:r>
          </a:p>
          <a:p>
            <a:pPr lvl="1"/>
            <a:r>
              <a:rPr lang="en-GB" sz="1600" dirty="0"/>
              <a:t>Add charge code of  ‘QA/Testing’ and add team of ‘QA’</a:t>
            </a:r>
            <a:endParaRPr lang="en-GB" sz="1600" dirty="0">
              <a:solidFill>
                <a:srgbClr val="FF0000"/>
              </a:solidFill>
            </a:endParaRPr>
          </a:p>
          <a:p>
            <a:pPr lvl="2"/>
            <a:r>
              <a:rPr lang="en-GB" sz="1200" dirty="0"/>
              <a:t>QA/ Render Testing. 0.25 per version @£0per </a:t>
            </a:r>
            <a:r>
              <a:rPr lang="en-GB" sz="1200" dirty="0" err="1"/>
              <a:t>hr</a:t>
            </a:r>
            <a:endParaRPr lang="en-GB" sz="1200" dirty="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255805040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a:t>
            </a:r>
            <a:r>
              <a:rPr lang="en-US" i="1" dirty="0" smtClean="0"/>
              <a:t> </a:t>
            </a:r>
            <a:r>
              <a:rPr lang="en-US" dirty="0" smtClean="0"/>
              <a:t>8 b – DM rendering and full QA test</a:t>
            </a:r>
          </a:p>
        </p:txBody>
      </p:sp>
      <p:sp>
        <p:nvSpPr>
          <p:cNvPr id="2" name="Content Placeholder 1"/>
          <p:cNvSpPr>
            <a:spLocks noGrp="1"/>
          </p:cNvSpPr>
          <p:nvPr>
            <p:ph sz="quarter" idx="10"/>
          </p:nvPr>
        </p:nvSpPr>
        <p:spPr>
          <a:xfrm>
            <a:off x="467544" y="1484784"/>
            <a:ext cx="8207375" cy="3888358"/>
          </a:xfrm>
        </p:spPr>
        <p:txBody>
          <a:bodyPr/>
          <a:lstStyle/>
          <a:p>
            <a:r>
              <a:rPr lang="en-GB" sz="2000" dirty="0"/>
              <a:t>Stages to add at the beginning</a:t>
            </a:r>
          </a:p>
          <a:p>
            <a:pPr lvl="1"/>
            <a:r>
              <a:rPr lang="en-GB" sz="1600" dirty="0"/>
              <a:t>DEPLOY/ </a:t>
            </a:r>
            <a:r>
              <a:rPr lang="en-GB" sz="1600" dirty="0" smtClean="0"/>
              <a:t>Send render test</a:t>
            </a:r>
            <a:endParaRPr lang="en-GB" sz="1600" dirty="0"/>
          </a:p>
          <a:p>
            <a:pPr marL="800100" lvl="1">
              <a:buFontTx/>
              <a:buChar char="-"/>
            </a:pPr>
            <a:r>
              <a:rPr lang="en-GB" sz="1600" dirty="0" smtClean="0"/>
              <a:t>QA/Full </a:t>
            </a:r>
            <a:r>
              <a:rPr lang="en-GB" sz="1600" dirty="0"/>
              <a:t>QA </a:t>
            </a:r>
            <a:r>
              <a:rPr lang="en-GB" sz="1600" dirty="0" smtClean="0"/>
              <a:t>Test</a:t>
            </a:r>
            <a:br>
              <a:rPr lang="en-GB" sz="1600" dirty="0" smtClean="0"/>
            </a:br>
            <a:endParaRPr lang="en-GB" sz="2000" dirty="0"/>
          </a:p>
          <a:p>
            <a:r>
              <a:rPr lang="en-GB" sz="2000" dirty="0" smtClean="0"/>
              <a:t>Time Estimates</a:t>
            </a:r>
          </a:p>
          <a:p>
            <a:pPr marL="0" lvl="1" indent="0" eaLnBrk="0" fontAlgn="base" hangingPunct="0">
              <a:lnSpc>
                <a:spcPct val="100000"/>
              </a:lnSpc>
              <a:spcAft>
                <a:spcPct val="0"/>
              </a:spcAft>
              <a:buNone/>
            </a:pPr>
            <a:r>
              <a:rPr lang="en-GB" sz="1600" dirty="0"/>
              <a:t>DEPLOY/ Send render test</a:t>
            </a:r>
          </a:p>
          <a:p>
            <a:pPr marL="0" indent="0">
              <a:buNone/>
            </a:pPr>
            <a:r>
              <a:rPr lang="en-GB" sz="1200" dirty="0"/>
              <a:t>	</a:t>
            </a:r>
            <a:r>
              <a:rPr lang="en-GB" sz="1200" dirty="0" smtClean="0"/>
              <a:t>- </a:t>
            </a:r>
            <a:r>
              <a:rPr lang="en-GB" sz="1200" b="0" dirty="0" smtClean="0"/>
              <a:t>Add charge code of ‘HTML/other’ and team of ‘deployment’</a:t>
            </a:r>
          </a:p>
          <a:p>
            <a:pPr marL="0" indent="0">
              <a:buNone/>
            </a:pPr>
            <a:r>
              <a:rPr lang="en-GB" sz="1200" b="0" dirty="0"/>
              <a:t>	</a:t>
            </a:r>
            <a:r>
              <a:rPr lang="en-GB" sz="1200" b="0" dirty="0" smtClean="0"/>
              <a:t>- Add time estimate of 0.25 per version @ £0 per </a:t>
            </a:r>
            <a:r>
              <a:rPr lang="en-GB" sz="1200" b="0" dirty="0" err="1" smtClean="0"/>
              <a:t>hr</a:t>
            </a:r>
            <a:r>
              <a:rPr lang="en-GB" sz="1200" b="0" dirty="0" smtClean="0"/>
              <a:t/>
            </a:r>
            <a:br>
              <a:rPr lang="en-GB" sz="1200" b="0" dirty="0" smtClean="0"/>
            </a:br>
            <a:endParaRPr lang="en-GB" sz="1200" b="0" dirty="0" smtClean="0"/>
          </a:p>
          <a:p>
            <a:pPr marL="0" lvl="1" indent="0" eaLnBrk="0" fontAlgn="base" hangingPunct="0">
              <a:lnSpc>
                <a:spcPct val="100000"/>
              </a:lnSpc>
              <a:spcAft>
                <a:spcPct val="0"/>
              </a:spcAft>
              <a:buNone/>
            </a:pPr>
            <a:r>
              <a:rPr lang="en-GB" sz="1600" dirty="0" smtClean="0"/>
              <a:t>QA/Full </a:t>
            </a:r>
            <a:r>
              <a:rPr lang="en-GB" sz="1600" dirty="0"/>
              <a:t>QA </a:t>
            </a:r>
            <a:r>
              <a:rPr lang="en-GB" sz="1600" dirty="0" smtClean="0"/>
              <a:t>Test</a:t>
            </a:r>
            <a:endParaRPr lang="en-GB" sz="1600" b="0" dirty="0" smtClean="0"/>
          </a:p>
          <a:p>
            <a:pPr lvl="2"/>
            <a:r>
              <a:rPr lang="en-GB" sz="1200" dirty="0"/>
              <a:t>Add charge code of  ‘QA/Testing’ and add team of ‘QA’</a:t>
            </a:r>
            <a:endParaRPr lang="en-GB" sz="1200" dirty="0">
              <a:solidFill>
                <a:srgbClr val="FF0000"/>
              </a:solidFill>
            </a:endParaRPr>
          </a:p>
          <a:p>
            <a:pPr lvl="2"/>
            <a:r>
              <a:rPr lang="en-GB" sz="1200" dirty="0">
                <a:latin typeface="Tahoma" pitchFamily="34" charset="0"/>
                <a:ea typeface="Tahoma" pitchFamily="34" charset="0"/>
              </a:rPr>
              <a:t>QA/ Render Testing. 0.25 per version @£0per </a:t>
            </a:r>
            <a:r>
              <a:rPr lang="en-GB" sz="1200" dirty="0" err="1">
                <a:latin typeface="Tahoma" pitchFamily="34" charset="0"/>
                <a:ea typeface="Tahoma" pitchFamily="34" charset="0"/>
              </a:rPr>
              <a:t>hr</a:t>
            </a:r>
            <a:endParaRPr lang="en-GB" sz="1200" dirty="0">
              <a:latin typeface="Tahoma" pitchFamily="34" charset="0"/>
              <a:ea typeface="Tahoma" pitchFamily="34" charset="0"/>
            </a:endParaRPr>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30991210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9– Reporting</a:t>
            </a:r>
          </a:p>
        </p:txBody>
      </p:sp>
      <p:sp>
        <p:nvSpPr>
          <p:cNvPr id="2" name="Content Placeholder 1"/>
          <p:cNvSpPr>
            <a:spLocks noGrp="1"/>
          </p:cNvSpPr>
          <p:nvPr>
            <p:ph sz="quarter" idx="10"/>
          </p:nvPr>
        </p:nvSpPr>
        <p:spPr>
          <a:xfrm>
            <a:off x="467544" y="1340768"/>
            <a:ext cx="8207375" cy="4032374"/>
          </a:xfrm>
        </p:spPr>
        <p:txBody>
          <a:bodyPr/>
          <a:lstStyle/>
          <a:p>
            <a:r>
              <a:rPr lang="en-GB" sz="2000" dirty="0"/>
              <a:t>Stages to add </a:t>
            </a:r>
            <a:r>
              <a:rPr lang="en-GB" sz="2000" dirty="0" smtClean="0"/>
              <a:t>at the beginning</a:t>
            </a:r>
          </a:p>
          <a:p>
            <a:pPr lvl="1"/>
            <a:r>
              <a:rPr lang="en-GB" sz="1600" dirty="0" smtClean="0"/>
              <a:t>BI/Basic Metric report</a:t>
            </a:r>
            <a:r>
              <a:rPr lang="en-GB" sz="800" dirty="0"/>
              <a:t/>
            </a:r>
            <a:br>
              <a:rPr lang="en-GB" sz="800" dirty="0"/>
            </a:br>
            <a:endParaRPr lang="en-GB" sz="800" dirty="0" smtClean="0"/>
          </a:p>
          <a:p>
            <a:pPr marL="0" indent="0">
              <a:buNone/>
            </a:pPr>
            <a:r>
              <a:rPr lang="en-GB" sz="2000" dirty="0" smtClean="0"/>
              <a:t>Estimates</a:t>
            </a:r>
          </a:p>
          <a:p>
            <a:pPr lvl="2"/>
            <a:r>
              <a:rPr lang="en-GB" sz="1200" dirty="0" smtClean="0"/>
              <a:t>Enter 1 </a:t>
            </a:r>
            <a:r>
              <a:rPr lang="en-GB" sz="1200" dirty="0" err="1" smtClean="0"/>
              <a:t>hr</a:t>
            </a:r>
            <a:r>
              <a:rPr lang="en-GB" sz="1200" dirty="0" smtClean="0"/>
              <a:t> estimate for a Campaign Snapshot report</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5922333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Prospects &gt; Clients - 4</a:t>
            </a:r>
            <a:endParaRPr lang="en-GB" dirty="0"/>
          </a:p>
        </p:txBody>
      </p:sp>
      <p:sp>
        <p:nvSpPr>
          <p:cNvPr id="3" name="Content Placeholder 2"/>
          <p:cNvSpPr>
            <a:spLocks noGrp="1"/>
          </p:cNvSpPr>
          <p:nvPr>
            <p:ph sz="quarter" idx="10"/>
          </p:nvPr>
        </p:nvSpPr>
        <p:spPr/>
        <p:txBody>
          <a:bodyPr/>
          <a:lstStyle/>
          <a:p>
            <a:r>
              <a:rPr lang="en-GB" sz="2400" b="0" dirty="0" smtClean="0"/>
              <a:t>CM to ensure that all client contacts have been added</a:t>
            </a:r>
          </a:p>
          <a:p>
            <a:r>
              <a:rPr lang="en-GB" sz="2400" b="0" dirty="0" smtClean="0"/>
              <a:t>CM to read any sales info notes and have a handover meeting with new business</a:t>
            </a:r>
          </a:p>
          <a:p>
            <a:endParaRPr lang="en-GB" b="0" dirty="0" smtClean="0"/>
          </a:p>
          <a:p>
            <a:endParaRPr lang="en-GB" b="0" dirty="0"/>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1" y="2924944"/>
            <a:ext cx="5779099" cy="244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590036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Quotes</a:t>
            </a:r>
          </a:p>
        </p:txBody>
      </p:sp>
      <p:sp>
        <p:nvSpPr>
          <p:cNvPr id="2" name="Content Placeholder 1"/>
          <p:cNvSpPr>
            <a:spLocks noGrp="1"/>
          </p:cNvSpPr>
          <p:nvPr>
            <p:ph sz="quarter" idx="10"/>
          </p:nvPr>
        </p:nvSpPr>
        <p:spPr>
          <a:xfrm>
            <a:off x="467544" y="1340768"/>
            <a:ext cx="8207375" cy="4032374"/>
          </a:xfrm>
        </p:spPr>
        <p:txBody>
          <a:bodyPr/>
          <a:lstStyle/>
          <a:p>
            <a:pPr marL="0" indent="0">
              <a:buNone/>
            </a:pPr>
            <a:endParaRPr lang="en-GB" sz="800" dirty="0" smtClean="0"/>
          </a:p>
          <a:p>
            <a:pPr marL="0" indent="0">
              <a:buNone/>
            </a:pPr>
            <a:r>
              <a:rPr lang="en-GB" sz="2000" dirty="0"/>
              <a:t>Q</a:t>
            </a:r>
            <a:r>
              <a:rPr lang="en-GB" sz="2000" dirty="0" smtClean="0"/>
              <a:t>uick quote or quote builder advanced to be used</a:t>
            </a:r>
          </a:p>
          <a:p>
            <a:pPr lvl="1"/>
            <a:r>
              <a:rPr lang="en-GB" sz="1600" dirty="0" smtClean="0"/>
              <a:t>The quote entry lines will need to be amended at this stage, with all non billable items deleted and all line descriptions amended so they are ‘client friendly’</a:t>
            </a:r>
          </a:p>
          <a:p>
            <a:pPr lvl="1"/>
            <a:r>
              <a:rPr lang="en-GB" sz="1600" dirty="0" smtClean="0"/>
              <a:t>Enter quote date to todays date</a:t>
            </a:r>
          </a:p>
          <a:p>
            <a:pPr lvl="1"/>
            <a:r>
              <a:rPr lang="en-GB" sz="1600" dirty="0" smtClean="0"/>
              <a:t>See page 23 of user guide for details on quoting  - </a:t>
            </a:r>
            <a:r>
              <a:rPr lang="en-GB" sz="1600" dirty="0" smtClean="0">
                <a:solidFill>
                  <a:srgbClr val="FF0000"/>
                </a:solidFill>
              </a:rPr>
              <a:t>link here</a:t>
            </a:r>
          </a:p>
          <a:p>
            <a:pPr marL="914400" lvl="2" indent="0">
              <a:buNone/>
            </a:pPr>
            <a:endParaRPr lang="en-GB" sz="1200" dirty="0" smtClean="0"/>
          </a:p>
          <a:p>
            <a:pPr marL="514350" lvl="1" indent="0">
              <a:buNone/>
            </a:pPr>
            <a:r>
              <a:rPr lang="en-GB" sz="1600" dirty="0" smtClean="0"/>
              <a:t>- </a:t>
            </a:r>
            <a:endParaRPr lang="en-GB" sz="1600" dirty="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3573016"/>
            <a:ext cx="755332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336623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Opportunity now created</a:t>
            </a:r>
          </a:p>
        </p:txBody>
      </p:sp>
      <p:sp>
        <p:nvSpPr>
          <p:cNvPr id="2" name="Content Placeholder 1"/>
          <p:cNvSpPr>
            <a:spLocks noGrp="1"/>
          </p:cNvSpPr>
          <p:nvPr>
            <p:ph sz="quarter" idx="10"/>
          </p:nvPr>
        </p:nvSpPr>
        <p:spPr>
          <a:xfrm>
            <a:off x="395536" y="1268760"/>
            <a:ext cx="8207375" cy="4392488"/>
          </a:xfrm>
        </p:spPr>
        <p:txBody>
          <a:bodyPr/>
          <a:lstStyle/>
          <a:p>
            <a:pPr marL="0" indent="0">
              <a:buNone/>
            </a:pPr>
            <a:endParaRPr lang="en-GB" sz="800" dirty="0" smtClean="0"/>
          </a:p>
          <a:p>
            <a:pPr marL="0" indent="0">
              <a:buNone/>
            </a:pPr>
            <a:r>
              <a:rPr lang="en-GB" sz="2000" dirty="0" smtClean="0"/>
              <a:t>Once opportunity/quote is accepted, promote to a live a job</a:t>
            </a:r>
          </a:p>
          <a:p>
            <a:r>
              <a:rPr lang="en-GB" sz="2000" b="0" i="1" dirty="0" smtClean="0"/>
              <a:t>(be aware you can only promote quote to a live job if prospect has already been promoted to a client)</a:t>
            </a:r>
          </a:p>
          <a:p>
            <a:r>
              <a:rPr lang="en-GB" sz="2000" b="0" dirty="0" smtClean="0"/>
              <a:t>You will also need to update ‘sales stage’ to ‘100% won’</a:t>
            </a:r>
            <a:endParaRPr lang="en-GB" sz="2000" b="0" dirty="0"/>
          </a:p>
          <a:p>
            <a:pPr lvl="1"/>
            <a:r>
              <a:rPr lang="en-GB" sz="1200" dirty="0" smtClean="0"/>
              <a:t> See pages 32 of the user guide</a:t>
            </a:r>
          </a:p>
          <a:p>
            <a:pPr marL="457200" lvl="1" indent="0">
              <a:buNone/>
            </a:pPr>
            <a:endParaRPr lang="en-GB" sz="1200" dirty="0" smtClean="0"/>
          </a:p>
          <a:p>
            <a:pPr marL="457200" lvl="1" indent="0">
              <a:buNone/>
            </a:pPr>
            <a:endParaRPr lang="en-GB" sz="1600" dirty="0" smtClean="0"/>
          </a:p>
          <a:p>
            <a:pPr marL="457200" lvl="1" indent="0">
              <a:buNone/>
            </a:pPr>
            <a:r>
              <a:rPr lang="en-GB" sz="2000" b="1" dirty="0" smtClean="0"/>
              <a:t>The 1</a:t>
            </a:r>
            <a:r>
              <a:rPr lang="en-GB" sz="2000" b="1" baseline="30000" dirty="0" smtClean="0"/>
              <a:t>st</a:t>
            </a:r>
            <a:r>
              <a:rPr lang="en-GB" sz="2000" b="1" dirty="0" smtClean="0"/>
              <a:t> phase/stage can now be worked on</a:t>
            </a:r>
          </a:p>
          <a:p>
            <a:pPr lvl="1"/>
            <a:r>
              <a:rPr lang="en-GB" sz="1800" dirty="0" smtClean="0"/>
              <a:t>If this opportunity was with consulting, at this stage it will be passed onto the CM to take-over/complete. An alert would be sent to the account handler once job has been promoted</a:t>
            </a:r>
          </a:p>
          <a:p>
            <a:pPr marL="457200" lvl="1"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 name="Picture 4"/>
          <p:cNvPicPr/>
          <p:nvPr/>
        </p:nvPicPr>
        <p:blipFill rotWithShape="1">
          <a:blip r:embed="rId2" cstate="print"/>
          <a:srcRect l="60043" t="16880" r="7325" b="74260"/>
          <a:stretch/>
        </p:blipFill>
        <p:spPr bwMode="auto">
          <a:xfrm>
            <a:off x="4355974" y="3102099"/>
            <a:ext cx="3556635" cy="5429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62879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Opportunity is now live job</a:t>
            </a:r>
          </a:p>
        </p:txBody>
      </p:sp>
      <p:sp>
        <p:nvSpPr>
          <p:cNvPr id="2" name="Content Placeholder 1"/>
          <p:cNvSpPr>
            <a:spLocks noGrp="1"/>
          </p:cNvSpPr>
          <p:nvPr>
            <p:ph sz="quarter" idx="10"/>
          </p:nvPr>
        </p:nvSpPr>
        <p:spPr>
          <a:xfrm>
            <a:off x="395536" y="1268760"/>
            <a:ext cx="8207375" cy="4032374"/>
          </a:xfrm>
        </p:spPr>
        <p:txBody>
          <a:bodyPr/>
          <a:lstStyle/>
          <a:p>
            <a:r>
              <a:rPr lang="en-GB" sz="2000" dirty="0" smtClean="0"/>
              <a:t>The CM is now responsible for the job</a:t>
            </a:r>
          </a:p>
          <a:p>
            <a:endParaRPr lang="en-GB" sz="2000" dirty="0"/>
          </a:p>
          <a:p>
            <a:r>
              <a:rPr lang="en-GB" sz="2000" dirty="0" smtClean="0"/>
              <a:t>CM </a:t>
            </a:r>
            <a:r>
              <a:rPr lang="en-GB" sz="2000" dirty="0"/>
              <a:t>to write/collate brief and assets</a:t>
            </a:r>
          </a:p>
          <a:p>
            <a:pPr lvl="1"/>
            <a:r>
              <a:rPr lang="en-GB" sz="1600" dirty="0"/>
              <a:t>	This will be entered against stage ‘Cm/preparing brief’</a:t>
            </a:r>
          </a:p>
          <a:p>
            <a:pPr lvl="1"/>
            <a:r>
              <a:rPr lang="en-GB" sz="1600" dirty="0"/>
              <a:t>	 Set up an internal meeting to discuss and agree job and ‘phase timings</a:t>
            </a:r>
            <a:r>
              <a:rPr lang="en-GB" sz="1600" dirty="0" smtClean="0"/>
              <a:t>’</a:t>
            </a:r>
            <a:endParaRPr lang="en-GB" sz="1600" dirty="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3212976"/>
            <a:ext cx="7059771"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44163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contacts to ‘clients’</a:t>
            </a:r>
            <a:endParaRPr lang="en-GB" dirty="0"/>
          </a:p>
        </p:txBody>
      </p:sp>
      <p:sp>
        <p:nvSpPr>
          <p:cNvPr id="3" name="Content Placeholder 2"/>
          <p:cNvSpPr>
            <a:spLocks noGrp="1"/>
          </p:cNvSpPr>
          <p:nvPr>
            <p:ph sz="quarter" idx="10"/>
          </p:nvPr>
        </p:nvSpPr>
        <p:spPr>
          <a:xfrm>
            <a:off x="467544" y="1412776"/>
            <a:ext cx="8207375" cy="3960366"/>
          </a:xfrm>
        </p:spPr>
        <p:txBody>
          <a:bodyPr/>
          <a:lstStyle/>
          <a:p>
            <a:r>
              <a:rPr lang="en-GB" b="0" dirty="0" smtClean="0"/>
              <a:t>Navigate to the client record you want to add the contact for</a:t>
            </a:r>
          </a:p>
          <a:p>
            <a:r>
              <a:rPr lang="en-GB" b="0" dirty="0" smtClean="0"/>
              <a:t>Click on ‘new’</a:t>
            </a:r>
          </a:p>
          <a:p>
            <a:endParaRPr lang="en-GB" b="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8" y="2060848"/>
            <a:ext cx="4599630"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3275856" y="2060848"/>
            <a:ext cx="1152128"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915816" y="2708920"/>
            <a:ext cx="3168352" cy="2520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5354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contacts to ‘clients’ - 2</a:t>
            </a:r>
            <a:endParaRPr lang="en-GB" dirty="0"/>
          </a:p>
        </p:txBody>
      </p:sp>
      <p:sp>
        <p:nvSpPr>
          <p:cNvPr id="3" name="Content Placeholder 2"/>
          <p:cNvSpPr>
            <a:spLocks noGrp="1"/>
          </p:cNvSpPr>
          <p:nvPr>
            <p:ph sz="quarter" idx="10"/>
          </p:nvPr>
        </p:nvSpPr>
        <p:spPr>
          <a:xfrm>
            <a:off x="467544" y="1412776"/>
            <a:ext cx="8207375" cy="3960366"/>
          </a:xfrm>
        </p:spPr>
        <p:txBody>
          <a:bodyPr/>
          <a:lstStyle/>
          <a:p>
            <a:r>
              <a:rPr lang="en-GB" sz="1800" b="0" dirty="0" smtClean="0"/>
              <a:t>Add title, first name and last name</a:t>
            </a:r>
          </a:p>
          <a:p>
            <a:r>
              <a:rPr lang="en-GB" sz="1800" b="0" dirty="0" smtClean="0"/>
              <a:t>Add email address and job title</a:t>
            </a:r>
          </a:p>
          <a:p>
            <a:r>
              <a:rPr lang="en-GB" sz="1800" b="0" dirty="0" smtClean="0"/>
              <a:t>Ensure ‘salutation’ has their first name listed</a:t>
            </a:r>
          </a:p>
          <a:p>
            <a:r>
              <a:rPr lang="en-GB" sz="1800" b="0" dirty="0" smtClean="0"/>
              <a:t>Tick if they are your day to day contact ‘operational Daily’, ‘billing’ contact or ‘Strategic decision maker’</a:t>
            </a:r>
          </a:p>
          <a:p>
            <a:r>
              <a:rPr lang="en-GB" sz="1800" b="0" dirty="0" smtClean="0"/>
              <a:t>Add direct phone, mobile number, fax and linked in page if you have it</a:t>
            </a:r>
          </a:p>
          <a:p>
            <a:r>
              <a:rPr lang="en-GB" sz="1800" b="0" dirty="0" smtClean="0"/>
              <a:t>If they are the person we should send the invoice too, tick the box ‘invoice address’ or ‘cc invoice recipient’</a:t>
            </a:r>
          </a:p>
          <a:p>
            <a:endParaRPr lang="en-GB" sz="1800" b="0" dirty="0"/>
          </a:p>
          <a:p>
            <a:pPr marL="0" indent="0">
              <a:buNone/>
            </a:pPr>
            <a:r>
              <a:rPr lang="en-GB" sz="1800" b="0" dirty="0" smtClean="0"/>
              <a:t>If a contact leaves an organisation please note them as ‘inactive’</a:t>
            </a:r>
          </a:p>
          <a:p>
            <a:endParaRPr lang="en-GB" sz="1800" b="0" dirty="0"/>
          </a:p>
        </p:txBody>
      </p:sp>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4653137"/>
            <a:ext cx="2808312" cy="1608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93264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contacts to ‘clients’ - 3</a:t>
            </a:r>
            <a:endParaRPr lang="en-GB" dirty="0"/>
          </a:p>
        </p:txBody>
      </p:sp>
      <p:sp>
        <p:nvSpPr>
          <p:cNvPr id="3" name="Content Placeholder 2"/>
          <p:cNvSpPr>
            <a:spLocks noGrp="1"/>
          </p:cNvSpPr>
          <p:nvPr>
            <p:ph sz="quarter" idx="10"/>
          </p:nvPr>
        </p:nvSpPr>
        <p:spPr>
          <a:xfrm>
            <a:off x="467544" y="1412776"/>
            <a:ext cx="8207375" cy="3960366"/>
          </a:xfrm>
        </p:spPr>
        <p:txBody>
          <a:bodyPr/>
          <a:lstStyle/>
          <a:p>
            <a:endParaRPr lang="en-GB"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632" y="1268760"/>
            <a:ext cx="5651466"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52054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a:t>
            </a:r>
          </a:p>
        </p:txBody>
      </p:sp>
      <p:sp>
        <p:nvSpPr>
          <p:cNvPr id="2" name="Content Placeholder 1"/>
          <p:cNvSpPr>
            <a:spLocks noGrp="1"/>
          </p:cNvSpPr>
          <p:nvPr>
            <p:ph sz="quarter" idx="10"/>
          </p:nvPr>
        </p:nvSpPr>
        <p:spPr/>
        <p:txBody>
          <a:bodyPr/>
          <a:lstStyle/>
          <a:p>
            <a:r>
              <a:rPr lang="en-GB" sz="2000" dirty="0" smtClean="0"/>
              <a:t>What are they?</a:t>
            </a:r>
          </a:p>
          <a:p>
            <a:pPr lvl="1"/>
            <a:r>
              <a:rPr lang="en-GB" sz="1800" b="0" dirty="0" smtClean="0"/>
              <a:t>This </a:t>
            </a:r>
            <a:r>
              <a:rPr lang="en-GB" sz="1800" b="0" dirty="0"/>
              <a:t>is a quote status Job with a unique Job number.  It is the ability to record an Opportunity for some work.  This may be with an existing Client or an Opportunity for new business with a Prospect. </a:t>
            </a:r>
            <a:r>
              <a:rPr lang="en-GB" sz="1800" b="0" dirty="0" smtClean="0"/>
              <a:t>Opportunities </a:t>
            </a:r>
            <a:r>
              <a:rPr lang="en-GB" sz="1800" b="0" dirty="0"/>
              <a:t>can be Lost/Deadened or promoted to </a:t>
            </a:r>
            <a:r>
              <a:rPr lang="en-GB" sz="1800" b="0" dirty="0" smtClean="0"/>
              <a:t>Live</a:t>
            </a:r>
            <a:endParaRPr lang="en-GB" sz="1800" dirty="0"/>
          </a:p>
          <a:p>
            <a:pPr lvl="1"/>
            <a:r>
              <a:rPr lang="en-GB" sz="1800" b="0" dirty="0" smtClean="0"/>
              <a:t>See pages 8 -11 of the user guide for details on how to create an opportunity with </a:t>
            </a:r>
            <a:r>
              <a:rPr lang="en-GB" sz="1800" b="0" dirty="0" smtClean="0">
                <a:hlinkClick r:id="rId2" action="ppaction://hlinkfile"/>
              </a:rPr>
              <a:t>..\..\..\2012\</a:t>
            </a:r>
            <a:r>
              <a:rPr lang="en-GB" sz="1800" b="0" dirty="0" err="1" smtClean="0">
                <a:hlinkClick r:id="rId2" action="ppaction://hlinkfile"/>
              </a:rPr>
              <a:t>alchemy_worx</a:t>
            </a:r>
            <a:r>
              <a:rPr lang="en-GB" sz="1800" b="0" dirty="0" smtClean="0">
                <a:hlinkClick r:id="rId2" action="ppaction://hlinkfile"/>
              </a:rPr>
              <a:t>\synergist\Synergist V1025 User Guide.docx</a:t>
            </a:r>
            <a:endParaRPr lang="en-GB" sz="1800" b="0" dirty="0"/>
          </a:p>
        </p:txBody>
      </p:sp>
    </p:spTree>
    <p:extLst>
      <p:ext uri="{BB962C8B-B14F-4D97-AF65-F5344CB8AC3E}">
        <p14:creationId xmlns:p14="http://schemas.microsoft.com/office/powerpoint/2010/main" val="37059704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274638"/>
            <a:ext cx="8229600" cy="778098"/>
          </a:xfrm>
        </p:spPr>
        <p:txBody>
          <a:bodyPr/>
          <a:lstStyle/>
          <a:p>
            <a:r>
              <a:rPr lang="en-US" dirty="0" smtClean="0"/>
              <a:t>Overview - REDO</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08" y="0"/>
            <a:ext cx="9261885" cy="6480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88113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prospects</a:t>
            </a:r>
          </a:p>
        </p:txBody>
      </p:sp>
      <p:sp>
        <p:nvSpPr>
          <p:cNvPr id="2" name="Content Placeholder 1"/>
          <p:cNvSpPr>
            <a:spLocks noGrp="1"/>
          </p:cNvSpPr>
          <p:nvPr>
            <p:ph sz="quarter" idx="10"/>
          </p:nvPr>
        </p:nvSpPr>
        <p:spPr/>
        <p:txBody>
          <a:bodyPr/>
          <a:lstStyle/>
          <a:p>
            <a:r>
              <a:rPr lang="en-GB" sz="1800" b="0" dirty="0" smtClean="0"/>
              <a:t>New Business and Consulting to own the adding of new prospects and new opportunities to Synergist</a:t>
            </a:r>
          </a:p>
          <a:p>
            <a:r>
              <a:rPr lang="en-GB" sz="1800" b="0" dirty="0"/>
              <a:t>New Business and </a:t>
            </a:r>
            <a:r>
              <a:rPr lang="en-GB" sz="1800" b="0" dirty="0" smtClean="0"/>
              <a:t>Consulting ‘own</a:t>
            </a:r>
            <a:r>
              <a:rPr lang="en-GB" sz="1800" b="0" dirty="0"/>
              <a:t>’ </a:t>
            </a:r>
            <a:r>
              <a:rPr lang="en-GB" sz="1800" b="0" dirty="0" smtClean="0"/>
              <a:t>promoting </a:t>
            </a:r>
            <a:r>
              <a:rPr lang="en-GB" sz="1800" b="0" dirty="0"/>
              <a:t>them to clients </a:t>
            </a:r>
            <a:endParaRPr lang="en-GB" sz="1800" b="0" dirty="0" smtClean="0"/>
          </a:p>
          <a:p>
            <a:r>
              <a:rPr lang="en-GB" sz="1800" b="0" dirty="0" smtClean="0"/>
              <a:t>For opportunities against in-life clients CM can promote </a:t>
            </a:r>
            <a:r>
              <a:rPr lang="en-GB" sz="1800" b="0" dirty="0" err="1" smtClean="0"/>
              <a:t>opps</a:t>
            </a:r>
            <a:r>
              <a:rPr lang="en-GB" sz="1800" b="0" dirty="0" smtClean="0"/>
              <a:t> to live jobs once quote has been signed off.</a:t>
            </a:r>
          </a:p>
          <a:p>
            <a:endParaRPr lang="en-GB" sz="1800" b="0" dirty="0"/>
          </a:p>
          <a:p>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0019888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Templates</a:t>
            </a:r>
            <a:br>
              <a:rPr lang="en-US" dirty="0" smtClean="0"/>
            </a:br>
            <a:endParaRPr lang="en-US" sz="2000" i="1" dirty="0" smtClean="0"/>
          </a:p>
        </p:txBody>
      </p:sp>
      <p:sp>
        <p:nvSpPr>
          <p:cNvPr id="2" name="Content Placeholder 1"/>
          <p:cNvSpPr>
            <a:spLocks noGrp="1"/>
          </p:cNvSpPr>
          <p:nvPr>
            <p:ph sz="quarter" idx="10"/>
          </p:nvPr>
        </p:nvSpPr>
        <p:spPr>
          <a:xfrm>
            <a:off x="467544" y="1268760"/>
            <a:ext cx="8207375" cy="4248472"/>
          </a:xfrm>
        </p:spPr>
        <p:txBody>
          <a:bodyPr/>
          <a:lstStyle/>
          <a:p>
            <a:pPr marL="514350" indent="-457200"/>
            <a:r>
              <a:rPr lang="en-GB" b="0" dirty="0" smtClean="0"/>
              <a:t>Majority of rate card jobs have been set up as master templates and have been assigned to client ‘templates’</a:t>
            </a:r>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105" y="2996952"/>
            <a:ext cx="899160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7827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Templates</a:t>
            </a:r>
            <a:br>
              <a:rPr lang="en-US" dirty="0" smtClean="0"/>
            </a:br>
            <a:endParaRPr lang="en-US" sz="2000" i="1" dirty="0" smtClean="0"/>
          </a:p>
        </p:txBody>
      </p:sp>
      <p:sp>
        <p:nvSpPr>
          <p:cNvPr id="2" name="Content Placeholder 1"/>
          <p:cNvSpPr>
            <a:spLocks noGrp="1"/>
          </p:cNvSpPr>
          <p:nvPr>
            <p:ph sz="quarter" idx="10"/>
          </p:nvPr>
        </p:nvSpPr>
        <p:spPr>
          <a:xfrm>
            <a:off x="467544" y="1268760"/>
            <a:ext cx="8207375" cy="4248472"/>
          </a:xfrm>
        </p:spPr>
        <p:txBody>
          <a:bodyPr/>
          <a:lstStyle/>
          <a:p>
            <a:pPr marL="514350" indent="-457200"/>
            <a:r>
              <a:rPr lang="en-GB" b="0" dirty="0" smtClean="0"/>
              <a:t>You can view all ‘master templates’ created by clicking on ‘job’s and then ‘search.’ </a:t>
            </a:r>
          </a:p>
          <a:p>
            <a:pPr marL="514350" indent="-457200"/>
            <a:r>
              <a:rPr lang="en-GB" b="0" dirty="0" smtClean="0"/>
              <a:t>Tick ‘only show templates’</a:t>
            </a:r>
          </a:p>
          <a:p>
            <a:pPr marL="514350" indent="-457200"/>
            <a:endParaRPr lang="en-GB" b="0" dirty="0" smtClean="0"/>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3" y="2924944"/>
            <a:ext cx="7101706"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5364088" y="2564904"/>
            <a:ext cx="115212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4548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Templates</a:t>
            </a:r>
            <a:br>
              <a:rPr lang="en-US" dirty="0" smtClean="0"/>
            </a:br>
            <a:endParaRPr lang="en-US" sz="2000" i="1" dirty="0" smtClean="0"/>
          </a:p>
        </p:txBody>
      </p:sp>
      <p:sp>
        <p:nvSpPr>
          <p:cNvPr id="2" name="Content Placeholder 1"/>
          <p:cNvSpPr>
            <a:spLocks noGrp="1"/>
          </p:cNvSpPr>
          <p:nvPr>
            <p:ph sz="quarter" idx="10"/>
          </p:nvPr>
        </p:nvSpPr>
        <p:spPr>
          <a:xfrm>
            <a:off x="467544" y="1268760"/>
            <a:ext cx="8207375" cy="4248472"/>
          </a:xfrm>
        </p:spPr>
        <p:txBody>
          <a:bodyPr/>
          <a:lstStyle/>
          <a:p>
            <a:pPr marL="514350" indent="-457200"/>
            <a:r>
              <a:rPr lang="en-GB" b="0" dirty="0" smtClean="0"/>
              <a:t>To create your client templates for regular/BAU jobs please select a master template to create it from the list below</a:t>
            </a:r>
          </a:p>
          <a:p>
            <a:pPr marL="514350" indent="-457200"/>
            <a:endParaRPr lang="en-GB" b="0" dirty="0" smtClean="0"/>
          </a:p>
          <a:p>
            <a:pPr marL="514350" indent="-457200"/>
            <a:endParaRPr lang="en-GB" b="0" dirty="0" smtClean="0"/>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924944"/>
            <a:ext cx="8543697" cy="267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3759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new ‘client template’ opportunity</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pPr marL="0" indent="0">
              <a:buNone/>
            </a:pPr>
            <a:r>
              <a:rPr lang="en-GB" sz="1800" dirty="0" smtClean="0"/>
              <a:t>Navigate to ‘jobs’, click on new and select the template you wish to base your job on</a:t>
            </a:r>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1916832"/>
            <a:ext cx="4962525"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25770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new ‘ client template’ opportunity - 2</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pPr marL="0" indent="0">
              <a:buNone/>
            </a:pPr>
            <a:r>
              <a:rPr lang="en-GB" sz="1800" dirty="0" smtClean="0"/>
              <a:t>Select the client you wish to make a template for</a:t>
            </a:r>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060848"/>
            <a:ext cx="6048672" cy="37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23297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- 3</a:t>
            </a:r>
            <a:endParaRPr lang="en-US" dirty="0" smtClean="0"/>
          </a:p>
        </p:txBody>
      </p:sp>
      <p:sp>
        <p:nvSpPr>
          <p:cNvPr id="2" name="Content Placeholder 1"/>
          <p:cNvSpPr>
            <a:spLocks noGrp="1"/>
          </p:cNvSpPr>
          <p:nvPr>
            <p:ph sz="quarter" idx="10"/>
          </p:nvPr>
        </p:nvSpPr>
        <p:spPr>
          <a:xfrm>
            <a:off x="395536" y="1268760"/>
            <a:ext cx="8207375" cy="4032374"/>
          </a:xfrm>
        </p:spPr>
        <p:txBody>
          <a:bodyPr/>
          <a:lstStyle/>
          <a:p>
            <a:pPr lvl="1"/>
            <a:endParaRPr lang="en-GB" sz="1400" b="0" dirty="0" smtClean="0"/>
          </a:p>
          <a:p>
            <a:r>
              <a:rPr lang="en-GB" sz="1800" b="0" dirty="0" smtClean="0"/>
              <a:t>Click on ‘details’ tab. All phases, quote details and time estimates should be copied over. Click ‘ok’</a:t>
            </a:r>
          </a:p>
          <a:p>
            <a:r>
              <a:rPr lang="en-GB" sz="1800" b="0" dirty="0" smtClean="0">
                <a:solidFill>
                  <a:srgbClr val="FF0000"/>
                </a:solidFill>
              </a:rPr>
              <a:t>Also tick ‘copy billing plans’</a:t>
            </a:r>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5532" y="2996952"/>
            <a:ext cx="5619725" cy="3489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283968" y="2492896"/>
            <a:ext cx="79208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8015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4</a:t>
            </a:r>
          </a:p>
        </p:txBody>
      </p:sp>
      <p:sp>
        <p:nvSpPr>
          <p:cNvPr id="2" name="Content Placeholder 1"/>
          <p:cNvSpPr>
            <a:spLocks noGrp="1"/>
          </p:cNvSpPr>
          <p:nvPr>
            <p:ph sz="quarter" idx="10"/>
          </p:nvPr>
        </p:nvSpPr>
        <p:spPr>
          <a:xfrm>
            <a:off x="467544" y="1412776"/>
            <a:ext cx="8207375" cy="3960366"/>
          </a:xfrm>
        </p:spPr>
        <p:txBody>
          <a:bodyPr/>
          <a:lstStyle/>
          <a:p>
            <a:r>
              <a:rPr lang="en-GB" sz="2000" b="0" dirty="0" smtClean="0"/>
              <a:t>Amend job description by removing the term ‘master template’</a:t>
            </a:r>
          </a:p>
          <a:p>
            <a:r>
              <a:rPr lang="en-GB" sz="2000" b="0" dirty="0"/>
              <a:t>S</a:t>
            </a:r>
            <a:r>
              <a:rPr lang="en-GB" sz="2000" b="0" dirty="0" smtClean="0"/>
              <a:t>tatus/stage should be set to ‘quote’ </a:t>
            </a:r>
            <a:endParaRPr lang="en-GB" sz="2000" b="0" i="1" dirty="0" smtClean="0"/>
          </a:p>
          <a:p>
            <a:r>
              <a:rPr lang="en-GB" sz="2000" b="0" dirty="0" smtClean="0"/>
              <a:t>Ensure account handler (</a:t>
            </a:r>
            <a:r>
              <a:rPr lang="en-GB" sz="2000" b="0" dirty="0" err="1" smtClean="0"/>
              <a:t>i.e</a:t>
            </a:r>
            <a:r>
              <a:rPr lang="en-GB" sz="2000" b="0" dirty="0" smtClean="0"/>
              <a:t> CM/CE) is updated and correct</a:t>
            </a:r>
          </a:p>
          <a:p>
            <a:r>
              <a:rPr lang="en-GB" sz="2000" b="0" dirty="0" smtClean="0"/>
              <a:t>Ensure job start date and job due date are set to 00/00/00</a:t>
            </a:r>
          </a:p>
          <a:p>
            <a:r>
              <a:rPr lang="en-GB" sz="2000" b="0" dirty="0" smtClean="0"/>
              <a:t>Set priority to ‘medium’</a:t>
            </a:r>
          </a:p>
          <a:p>
            <a:r>
              <a:rPr lang="en-GB" sz="2000" b="0" dirty="0" smtClean="0"/>
              <a:t>Tick the ‘template’ box (bottom left of screen)</a:t>
            </a:r>
          </a:p>
          <a:p>
            <a:endParaRPr lang="en-GB" sz="2000" b="0" dirty="0" smtClean="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3645024"/>
            <a:ext cx="5559395" cy="2870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63576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new ‘client template’ opportunity - 5</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pPr marL="0" indent="0">
              <a:buNone/>
            </a:pPr>
            <a:r>
              <a:rPr lang="en-GB" sz="1800" dirty="0" smtClean="0"/>
              <a:t>Click ‘ok’ and now navigate to details page for ‘opportunity’</a:t>
            </a:r>
          </a:p>
          <a:p>
            <a:pPr marL="0" indent="0">
              <a:buNone/>
            </a:pPr>
            <a:endParaRPr lang="en-GB" sz="180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2132856"/>
            <a:ext cx="4352925"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26675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6</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You have now copied over all the phases, stages, internal charges, and time estimates for that particular rate card job.</a:t>
            </a:r>
          </a:p>
          <a:p>
            <a:r>
              <a:rPr lang="en-GB" sz="1800" b="0" dirty="0" smtClean="0"/>
              <a:t>You will also need to delete all phase start and end dates, amending them to 00/00/00</a:t>
            </a:r>
          </a:p>
          <a:p>
            <a:r>
              <a:rPr lang="en-GB" sz="1800" b="0" dirty="0" smtClean="0"/>
              <a:t>You now need to check all estimates have the correct charge codes assigned to them and update any client specific pricing in the ‘phase quote’ section</a:t>
            </a:r>
          </a:p>
          <a:p>
            <a:pPr marL="0" indent="0">
              <a:buNone/>
            </a:pPr>
            <a:endParaRPr lang="en-GB" sz="180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612914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24175" y="3244334"/>
            <a:ext cx="266420" cy="369332"/>
          </a:xfrm>
          <a:prstGeom prst="rect">
            <a:avLst/>
          </a:prstGeom>
        </p:spPr>
        <p:txBody>
          <a:bodyPr wrap="none">
            <a:spAutoFit/>
          </a:bodyPr>
          <a:lstStyle/>
          <a:p>
            <a:r>
              <a:rPr lang="en-GB" dirty="0" smtClean="0"/>
              <a:t> </a:t>
            </a:r>
            <a:endParaRPr lang="en-GB" dirty="0"/>
          </a:p>
        </p:txBody>
      </p:sp>
      <p:sp>
        <p:nvSpPr>
          <p:cNvPr id="2" name="Title 1"/>
          <p:cNvSpPr>
            <a:spLocks noGrp="1"/>
          </p:cNvSpPr>
          <p:nvPr>
            <p:ph type="title"/>
          </p:nvPr>
        </p:nvSpPr>
        <p:spPr/>
        <p:txBody>
          <a:bodyPr/>
          <a:lstStyle/>
          <a:p>
            <a:endParaRPr lang="en-GB"/>
          </a:p>
        </p:txBody>
      </p:sp>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145530"/>
            <a:ext cx="10020300" cy="7019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51339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- 7</a:t>
            </a: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Navigate to the ‘estimate tab’ of your client template</a:t>
            </a:r>
          </a:p>
          <a:p>
            <a:pPr marL="0" indent="0">
              <a:buNone/>
            </a:pPr>
            <a:endParaRPr lang="en-GB" sz="180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060848"/>
            <a:ext cx="4927147"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29101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8</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Check each charge code description matches to the template you are creating. For example you may need to amend the HTML build charge code and stage to HTML Populate charge/code</a:t>
            </a:r>
          </a:p>
          <a:p>
            <a:r>
              <a:rPr lang="en-GB" sz="1800" b="0" dirty="0" smtClean="0"/>
              <a:t>Double click on the entry below to get to the estimate screen and amend the charge code and stage here</a:t>
            </a:r>
          </a:p>
          <a:p>
            <a:endParaRPr lang="en-GB" sz="1800" b="0" dirty="0" smtClean="0"/>
          </a:p>
          <a:p>
            <a:endParaRPr lang="en-GB" sz="1800" b="0" dirty="0"/>
          </a:p>
          <a:p>
            <a:endParaRPr lang="en-GB" sz="1800" b="0" dirty="0" smtClean="0"/>
          </a:p>
          <a:p>
            <a:endParaRPr lang="en-GB" sz="1800" b="0" dirty="0"/>
          </a:p>
          <a:p>
            <a:endParaRPr lang="en-GB" sz="1800" b="0" dirty="0" smtClean="0"/>
          </a:p>
          <a:p>
            <a:pPr marL="0" indent="0">
              <a:buNone/>
            </a:pPr>
            <a:endParaRPr lang="en-GB" sz="1800" b="0" dirty="0" smtClean="0"/>
          </a:p>
          <a:p>
            <a:r>
              <a:rPr lang="en-GB" sz="1800" b="0" dirty="0" smtClean="0"/>
              <a:t>If you need to amend the charge code and add in new time estimates you can find these details on pages  ??? - ??? </a:t>
            </a:r>
            <a:r>
              <a:rPr lang="en-GB" sz="1800" b="0" dirty="0"/>
              <a:t>o</a:t>
            </a:r>
            <a:r>
              <a:rPr lang="en-GB" sz="1800" b="0" dirty="0" smtClean="0"/>
              <a:t>f this document</a:t>
            </a:r>
          </a:p>
          <a:p>
            <a:pPr marL="0" indent="0">
              <a:buNone/>
            </a:pPr>
            <a:endParaRPr lang="en-GB" sz="180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085" y="3140968"/>
            <a:ext cx="914400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39746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- 9</a:t>
            </a: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If you need to amend the charge code and add in new time estimates you can find these details on pages  ??? - ??? </a:t>
            </a:r>
            <a:r>
              <a:rPr lang="en-GB" sz="1800" b="0" dirty="0"/>
              <a:t>o</a:t>
            </a:r>
            <a:r>
              <a:rPr lang="en-GB" sz="1800" b="0" dirty="0" smtClean="0"/>
              <a:t>f this document</a:t>
            </a:r>
          </a:p>
          <a:p>
            <a:pPr marL="0" indent="0">
              <a:buNone/>
            </a:pPr>
            <a:endParaRPr lang="en-GB" sz="1800" dirty="0"/>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204864"/>
            <a:ext cx="451485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7940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10</a:t>
            </a: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Now you need to check and amend the quote for the template</a:t>
            </a:r>
          </a:p>
          <a:p>
            <a:r>
              <a:rPr lang="en-GB" sz="1800" b="0" dirty="0" smtClean="0"/>
              <a:t>Navigate to the ‘phase quote’ section and update the client charges. Please note the CM fee needs to be manually updated so please work out the CM fee from the costs and add this</a:t>
            </a:r>
          </a:p>
          <a:p>
            <a:pPr marL="0" indent="0">
              <a:buNone/>
            </a:pPr>
            <a:endParaRPr lang="en-GB" sz="1800" b="0" dirty="0"/>
          </a:p>
          <a:p>
            <a:pPr marL="0" indent="0">
              <a:buNone/>
            </a:pPr>
            <a:endParaRPr lang="en-GB" sz="1800" b="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1229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5" y="2852936"/>
            <a:ext cx="7743825"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341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11</a:t>
            </a: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Navigate to the ‘billing plan’ tab and check the total is the same as the phase quote total ( if its isn’t, edit the billing plan entry and ensure the ‘synchronize planned value with quote’ is selected)</a:t>
            </a:r>
          </a:p>
          <a:p>
            <a:pPr marL="0" indent="0">
              <a:buNone/>
            </a:pPr>
            <a:endParaRPr lang="en-GB" sz="1800" b="0" dirty="0"/>
          </a:p>
          <a:p>
            <a:pPr marL="0" indent="0">
              <a:buNone/>
            </a:pPr>
            <a:endParaRPr lang="en-GB" sz="1800" b="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780928"/>
            <a:ext cx="79629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85540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a:t>
            </a:r>
            <a:r>
              <a:rPr lang="en-US"/>
              <a:t>- </a:t>
            </a:r>
            <a:r>
              <a:rPr lang="en-US" smtClean="0"/>
              <a:t>12</a:t>
            </a: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b="0" dirty="0" smtClean="0"/>
              <a:t>Your client template is now created!</a:t>
            </a:r>
          </a:p>
          <a:p>
            <a:pPr marL="0" indent="0">
              <a:buNone/>
            </a:pPr>
            <a:endParaRPr lang="en-GB" sz="1800" b="0" dirty="0"/>
          </a:p>
          <a:p>
            <a:pPr marL="0" indent="0">
              <a:buNone/>
            </a:pPr>
            <a:endParaRPr lang="en-GB" sz="1800" b="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20991396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2. Creating a job from a client template</a:t>
            </a:r>
          </a:p>
        </p:txBody>
      </p:sp>
      <p:sp>
        <p:nvSpPr>
          <p:cNvPr id="2" name="Content Placeholder 1"/>
          <p:cNvSpPr>
            <a:spLocks noGrp="1"/>
          </p:cNvSpPr>
          <p:nvPr>
            <p:ph sz="quarter" idx="10"/>
          </p:nvPr>
        </p:nvSpPr>
        <p:spPr>
          <a:xfrm>
            <a:off x="395536" y="1268760"/>
            <a:ext cx="8207375" cy="4032374"/>
          </a:xfrm>
        </p:spPr>
        <p:txBody>
          <a:bodyPr/>
          <a:lstStyle/>
          <a:p>
            <a:pPr lvl="1"/>
            <a:endParaRPr lang="en-GB" sz="1400" b="0" dirty="0" smtClean="0"/>
          </a:p>
          <a:p>
            <a:r>
              <a:rPr lang="en-GB" sz="1800" b="0" dirty="0" smtClean="0"/>
              <a:t>Go to ‘job’s on the right menu bar.   </a:t>
            </a:r>
            <a:endParaRPr lang="en-GB" sz="1800" b="0" dirty="0" smtClean="0">
              <a:solidFill>
                <a:srgbClr val="FF0000"/>
              </a:solidFill>
            </a:endParaRPr>
          </a:p>
          <a:p>
            <a:r>
              <a:rPr lang="en-GB" sz="1800" b="0" dirty="0" smtClean="0"/>
              <a:t>Select new  and then select from the template list below or ‘repeat job’ based on client job done previously</a:t>
            </a:r>
            <a:endParaRPr lang="en-GB" sz="1800" b="0" dirty="0"/>
          </a:p>
          <a:p>
            <a:endParaRPr lang="en-GB" sz="1800" b="0" dirty="0" smtClean="0"/>
          </a:p>
          <a:p>
            <a:endParaRPr lang="en-GB" sz="1800" b="0" dirty="0"/>
          </a:p>
          <a:p>
            <a:endParaRPr lang="en-GB" sz="1800" b="0" dirty="0"/>
          </a:p>
        </p:txBody>
      </p:sp>
      <p:cxnSp>
        <p:nvCxnSpPr>
          <p:cNvPr id="5" name="Straight Arrow Connector 4"/>
          <p:cNvCxnSpPr/>
          <p:nvPr/>
        </p:nvCxnSpPr>
        <p:spPr>
          <a:xfrm flipH="1">
            <a:off x="3779912" y="3717032"/>
            <a:ext cx="576064"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400" y="2636912"/>
            <a:ext cx="4419600"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H="1">
            <a:off x="4355976" y="3717032"/>
            <a:ext cx="2520280" cy="2160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6214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Selecting client</a:t>
            </a:r>
          </a:p>
        </p:txBody>
      </p:sp>
      <p:sp>
        <p:nvSpPr>
          <p:cNvPr id="2" name="Content Placeholder 1"/>
          <p:cNvSpPr>
            <a:spLocks noGrp="1"/>
          </p:cNvSpPr>
          <p:nvPr>
            <p:ph sz="quarter" idx="10"/>
          </p:nvPr>
        </p:nvSpPr>
        <p:spPr>
          <a:xfrm>
            <a:off x="395536" y="1268760"/>
            <a:ext cx="8207375" cy="4032374"/>
          </a:xfrm>
        </p:spPr>
        <p:txBody>
          <a:bodyPr/>
          <a:lstStyle/>
          <a:p>
            <a:r>
              <a:rPr lang="en-GB" sz="1800" b="0" dirty="0" smtClean="0"/>
              <a:t>Select </a:t>
            </a:r>
            <a:r>
              <a:rPr lang="en-GB" sz="1800" b="0" dirty="0"/>
              <a:t>client you wish to create a job for by double clicking on client </a:t>
            </a:r>
            <a:r>
              <a:rPr lang="en-GB" sz="1800" b="0" dirty="0" smtClean="0"/>
              <a:t>name</a:t>
            </a:r>
            <a:endParaRPr lang="en-GB" sz="1800" b="0" dirty="0"/>
          </a:p>
          <a:p>
            <a:endParaRPr lang="en-GB" sz="1800" b="0" dirty="0"/>
          </a:p>
        </p:txBody>
      </p:sp>
      <p:sp>
        <p:nvSpPr>
          <p:cNvPr id="3" name="Down Arrow 2"/>
          <p:cNvSpPr/>
          <p:nvPr/>
        </p:nvSpPr>
        <p:spPr>
          <a:xfrm rot="5400000">
            <a:off x="5121772" y="1542468"/>
            <a:ext cx="844672" cy="3960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140" y="1772816"/>
            <a:ext cx="7820025" cy="465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0989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Template details to copy over</a:t>
            </a:r>
          </a:p>
        </p:txBody>
      </p:sp>
      <p:sp>
        <p:nvSpPr>
          <p:cNvPr id="2" name="Content Placeholder 1"/>
          <p:cNvSpPr>
            <a:spLocks noGrp="1"/>
          </p:cNvSpPr>
          <p:nvPr>
            <p:ph sz="quarter" idx="10"/>
          </p:nvPr>
        </p:nvSpPr>
        <p:spPr>
          <a:xfrm>
            <a:off x="395536" y="1268760"/>
            <a:ext cx="8207375" cy="4032374"/>
          </a:xfrm>
        </p:spPr>
        <p:txBody>
          <a:bodyPr/>
          <a:lstStyle/>
          <a:p>
            <a:pPr lvl="1"/>
            <a:endParaRPr lang="en-GB" sz="1400" b="0" dirty="0" smtClean="0"/>
          </a:p>
          <a:p>
            <a:r>
              <a:rPr lang="en-GB" sz="1800" b="0" dirty="0" smtClean="0"/>
              <a:t>Click on ‘details’ tab. All phases, quote details and time estimates should be copied over. Click ‘ok’</a:t>
            </a:r>
          </a:p>
          <a:p>
            <a:r>
              <a:rPr lang="en-GB" sz="1800" b="0" dirty="0" smtClean="0">
                <a:solidFill>
                  <a:srgbClr val="FF0000"/>
                </a:solidFill>
              </a:rPr>
              <a:t>Ensure ‘copy billing plans’ is ticked</a:t>
            </a:r>
          </a:p>
          <a:p>
            <a:pPr marL="0" indent="0">
              <a:buNone/>
            </a:pPr>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708920"/>
            <a:ext cx="5619725" cy="3489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283968" y="2492896"/>
            <a:ext cx="79208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8319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Things to update on job record</a:t>
            </a:r>
          </a:p>
        </p:txBody>
      </p:sp>
      <p:sp>
        <p:nvSpPr>
          <p:cNvPr id="2" name="Content Placeholder 1"/>
          <p:cNvSpPr>
            <a:spLocks noGrp="1"/>
          </p:cNvSpPr>
          <p:nvPr>
            <p:ph sz="quarter" idx="10"/>
          </p:nvPr>
        </p:nvSpPr>
        <p:spPr>
          <a:xfrm>
            <a:off x="467544" y="1412776"/>
            <a:ext cx="8207375" cy="3960366"/>
          </a:xfrm>
        </p:spPr>
        <p:txBody>
          <a:bodyPr/>
          <a:lstStyle/>
          <a:p>
            <a:r>
              <a:rPr lang="en-GB" sz="2000" b="0" dirty="0" smtClean="0"/>
              <a:t>Amend job description from ‘template’ to a description of the project completing. </a:t>
            </a:r>
          </a:p>
          <a:p>
            <a:r>
              <a:rPr lang="en-GB" sz="2000" b="0" dirty="0" smtClean="0"/>
              <a:t>Delete job no in ‘</a:t>
            </a:r>
            <a:r>
              <a:rPr lang="en-GB" sz="2000" b="0" dirty="0" err="1" smtClean="0"/>
              <a:t>ref.job</a:t>
            </a:r>
            <a:r>
              <a:rPr lang="en-GB" sz="2000" b="0" dirty="0" smtClean="0"/>
              <a:t>’ field. This relates to template and not job you are working on</a:t>
            </a:r>
          </a:p>
          <a:p>
            <a:r>
              <a:rPr lang="en-GB" sz="2000" b="0" dirty="0" smtClean="0"/>
              <a:t>Update status/stage from quote to ‘live job’  and enter the first stage you are going to work on </a:t>
            </a:r>
            <a:r>
              <a:rPr lang="en-GB" sz="2000" b="0" i="1" dirty="0" smtClean="0"/>
              <a:t>(if job is straight into production)</a:t>
            </a:r>
          </a:p>
          <a:p>
            <a:r>
              <a:rPr lang="en-GB" sz="2000" b="0" dirty="0" smtClean="0"/>
              <a:t>Add client contact name in the ‘contact’ field</a:t>
            </a:r>
          </a:p>
          <a:p>
            <a:r>
              <a:rPr lang="en-GB" sz="2000" b="0" dirty="0" smtClean="0"/>
              <a:t>Ensure account handler (</a:t>
            </a:r>
            <a:r>
              <a:rPr lang="en-GB" sz="2000" b="0" dirty="0" err="1" smtClean="0"/>
              <a:t>i.e</a:t>
            </a:r>
            <a:r>
              <a:rPr lang="en-GB" sz="2000" b="0" dirty="0" smtClean="0"/>
              <a:t> CM/CE) is updated and correct</a:t>
            </a:r>
          </a:p>
          <a:p>
            <a:r>
              <a:rPr lang="en-GB" sz="2000" b="0" dirty="0" smtClean="0"/>
              <a:t>Enter ‘job start date’ and ‘job due’ date</a:t>
            </a:r>
          </a:p>
          <a:p>
            <a:r>
              <a:rPr lang="en-GB" sz="2000" b="0" dirty="0" smtClean="0"/>
              <a:t>Priority ( High/medium or low) Medium is default.</a:t>
            </a:r>
          </a:p>
          <a:p>
            <a:endParaRPr lang="en-GB" sz="2000" b="0" dirty="0" smtClean="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8326105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116632"/>
            <a:ext cx="8229600" cy="1080120"/>
          </a:xfrm>
        </p:spPr>
        <p:txBody>
          <a:bodyPr/>
          <a:lstStyle/>
          <a:p>
            <a:r>
              <a:rPr lang="en-US" dirty="0" smtClean="0"/>
              <a:t>Contents</a:t>
            </a:r>
          </a:p>
        </p:txBody>
      </p:sp>
      <p:sp>
        <p:nvSpPr>
          <p:cNvPr id="2" name="Content Placeholder 1"/>
          <p:cNvSpPr>
            <a:spLocks noGrp="1"/>
          </p:cNvSpPr>
          <p:nvPr>
            <p:ph sz="quarter" idx="10"/>
          </p:nvPr>
        </p:nvSpPr>
        <p:spPr>
          <a:xfrm>
            <a:off x="467544" y="1052736"/>
            <a:ext cx="8207375" cy="4320406"/>
          </a:xfrm>
          <a:ln>
            <a:solidFill>
              <a:schemeClr val="accent1"/>
            </a:solidFill>
          </a:ln>
        </p:spPr>
        <p:txBody>
          <a:bodyPr/>
          <a:lstStyle/>
          <a:p>
            <a:r>
              <a:rPr lang="en-GB" sz="1400" b="0" dirty="0" smtClean="0"/>
              <a:t>Creating your custom ‘views’</a:t>
            </a:r>
          </a:p>
          <a:p>
            <a:r>
              <a:rPr lang="en-GB" sz="1400" b="0" dirty="0" smtClean="0"/>
              <a:t>Promoting a prospect to client</a:t>
            </a:r>
          </a:p>
          <a:p>
            <a:r>
              <a:rPr lang="en-GB" sz="1400" b="0" dirty="0" smtClean="0"/>
              <a:t>Adding client contacts </a:t>
            </a:r>
            <a:endParaRPr lang="en-GB" sz="1400" b="0" dirty="0"/>
          </a:p>
          <a:p>
            <a:r>
              <a:rPr lang="en-GB" sz="1400" b="0" dirty="0" smtClean="0"/>
              <a:t>Creating a client template for a master </a:t>
            </a:r>
            <a:r>
              <a:rPr lang="en-GB" sz="1400" b="0" dirty="0" err="1" smtClean="0"/>
              <a:t>teplate</a:t>
            </a:r>
            <a:endParaRPr lang="en-GB" sz="1400" b="0" dirty="0" smtClean="0"/>
          </a:p>
          <a:p>
            <a:r>
              <a:rPr lang="en-GB" sz="1400" b="0" dirty="0" smtClean="0"/>
              <a:t>Creating a new job/opportunity from a client template</a:t>
            </a:r>
          </a:p>
          <a:p>
            <a:r>
              <a:rPr lang="en-GB" sz="1400" b="0" dirty="0" smtClean="0"/>
              <a:t>Creating job timelines (GANTT Charts)</a:t>
            </a:r>
          </a:p>
          <a:p>
            <a:r>
              <a:rPr lang="en-GB" sz="1400" b="0" dirty="0" smtClean="0"/>
              <a:t>Billing plans</a:t>
            </a:r>
          </a:p>
          <a:p>
            <a:r>
              <a:rPr lang="en-GB" sz="1400" b="0" dirty="0" smtClean="0"/>
              <a:t>Scheduling work into production</a:t>
            </a:r>
          </a:p>
          <a:p>
            <a:r>
              <a:rPr lang="en-GB" sz="1400" b="0" dirty="0" smtClean="0"/>
              <a:t>Briefing in and working on amends</a:t>
            </a:r>
          </a:p>
          <a:p>
            <a:r>
              <a:rPr lang="en-GB" sz="1400" b="0" dirty="0" smtClean="0"/>
              <a:t>Completing and posting, </a:t>
            </a:r>
            <a:r>
              <a:rPr lang="en-GB" sz="1400" b="0" dirty="0" smtClean="0">
                <a:solidFill>
                  <a:srgbClr val="FF0000"/>
                </a:solidFill>
              </a:rPr>
              <a:t>approving </a:t>
            </a:r>
            <a:r>
              <a:rPr lang="en-GB" sz="1400" b="0" dirty="0" smtClean="0"/>
              <a:t>timesheets</a:t>
            </a:r>
          </a:p>
          <a:p>
            <a:r>
              <a:rPr lang="en-GB" sz="1400" b="0" dirty="0" smtClean="0"/>
              <a:t>Creating and approving invoices</a:t>
            </a:r>
          </a:p>
          <a:p>
            <a:r>
              <a:rPr lang="en-GB" sz="1400" b="0" dirty="0" smtClean="0"/>
              <a:t>Creating and viewing activities</a:t>
            </a:r>
          </a:p>
          <a:p>
            <a:r>
              <a:rPr lang="en-GB" sz="1400" b="0" dirty="0" smtClean="0">
                <a:solidFill>
                  <a:srgbClr val="FF0000"/>
                </a:solidFill>
              </a:rPr>
              <a:t>Attachments and adding documents </a:t>
            </a:r>
            <a:r>
              <a:rPr lang="en-GB" sz="1400" b="0" dirty="0">
                <a:solidFill>
                  <a:srgbClr val="FF0000"/>
                </a:solidFill>
              </a:rPr>
              <a:t>(to be added</a:t>
            </a:r>
            <a:r>
              <a:rPr lang="en-GB" sz="1400" b="0" dirty="0" smtClean="0">
                <a:solidFill>
                  <a:srgbClr val="FF0000"/>
                </a:solidFill>
              </a:rPr>
              <a:t>)</a:t>
            </a:r>
          </a:p>
          <a:p>
            <a:r>
              <a:rPr lang="en-GB" sz="1400" b="0" dirty="0" smtClean="0"/>
              <a:t>Reports</a:t>
            </a:r>
          </a:p>
          <a:p>
            <a:r>
              <a:rPr lang="en-GB" sz="1400" b="0" i="1" dirty="0" smtClean="0"/>
              <a:t>Appendix one – Clients on monthly retainers</a:t>
            </a:r>
          </a:p>
          <a:p>
            <a:r>
              <a:rPr lang="en-GB" sz="1400" b="0" i="1" dirty="0" smtClean="0"/>
              <a:t>Appendix two – Details of setting a job/</a:t>
            </a:r>
            <a:r>
              <a:rPr lang="en-GB" sz="1400" b="0" i="1" dirty="0" err="1" smtClean="0"/>
              <a:t>opp</a:t>
            </a:r>
            <a:r>
              <a:rPr lang="en-GB" sz="1400" b="0" i="1" dirty="0" smtClean="0"/>
              <a:t> up from scratch</a:t>
            </a:r>
          </a:p>
          <a:p>
            <a:pPr lvl="3"/>
            <a:endParaRPr lang="en-GB" sz="600" b="0" dirty="0"/>
          </a:p>
          <a:p>
            <a:endParaRPr lang="en-GB" sz="1600" b="0" dirty="0">
              <a:solidFill>
                <a:srgbClr val="FF0000"/>
              </a:solidFill>
            </a:endParaRPr>
          </a:p>
          <a:p>
            <a:endParaRPr lang="en-GB" sz="1600" b="0" dirty="0" smtClean="0"/>
          </a:p>
          <a:p>
            <a:endParaRPr lang="en-GB" sz="2000" b="0" dirty="0" smtClean="0"/>
          </a:p>
          <a:p>
            <a:endParaRPr lang="en-GB" sz="1800" b="0" dirty="0"/>
          </a:p>
        </p:txBody>
      </p:sp>
    </p:spTree>
    <p:extLst>
      <p:ext uri="{BB962C8B-B14F-4D97-AF65-F5344CB8AC3E}">
        <p14:creationId xmlns:p14="http://schemas.microsoft.com/office/powerpoint/2010/main" val="22641452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Things to update on job record (2)</a:t>
            </a:r>
          </a:p>
        </p:txBody>
      </p:sp>
      <p:sp>
        <p:nvSpPr>
          <p:cNvPr id="2" name="Content Placeholder 1"/>
          <p:cNvSpPr>
            <a:spLocks noGrp="1"/>
          </p:cNvSpPr>
          <p:nvPr>
            <p:ph sz="quarter" idx="10"/>
          </p:nvPr>
        </p:nvSpPr>
        <p:spPr>
          <a:xfrm>
            <a:off x="467544" y="1412776"/>
            <a:ext cx="8207375" cy="3960366"/>
          </a:xfrm>
        </p:spPr>
        <p:txBody>
          <a:bodyPr/>
          <a:lstStyle/>
          <a:p>
            <a:r>
              <a:rPr lang="en-GB" sz="2000" b="0" dirty="0" smtClean="0"/>
              <a:t>.</a:t>
            </a:r>
          </a:p>
          <a:p>
            <a:endParaRPr lang="en-GB" sz="2000" b="0" dirty="0" smtClean="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cxnSp>
        <p:nvCxnSpPr>
          <p:cNvPr id="4" name="Straight Arrow Connector 3"/>
          <p:cNvCxnSpPr/>
          <p:nvPr/>
        </p:nvCxnSpPr>
        <p:spPr>
          <a:xfrm>
            <a:off x="827584" y="1988840"/>
            <a:ext cx="144016" cy="26642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4" y="1484784"/>
            <a:ext cx="5354404" cy="4242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13505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Things to update on template</a:t>
            </a:r>
          </a:p>
        </p:txBody>
      </p:sp>
      <p:sp>
        <p:nvSpPr>
          <p:cNvPr id="2" name="Content Placeholder 1"/>
          <p:cNvSpPr>
            <a:spLocks noGrp="1"/>
          </p:cNvSpPr>
          <p:nvPr>
            <p:ph sz="quarter" idx="10"/>
          </p:nvPr>
        </p:nvSpPr>
        <p:spPr/>
        <p:txBody>
          <a:bodyPr/>
          <a:lstStyle/>
          <a:p>
            <a:pPr lvl="1"/>
            <a:r>
              <a:rPr lang="en-GB" sz="2000" b="1" dirty="0" smtClean="0"/>
              <a:t>Sales info.</a:t>
            </a:r>
          </a:p>
          <a:p>
            <a:pPr lvl="2"/>
            <a:r>
              <a:rPr lang="en-GB" sz="1600" dirty="0" smtClean="0"/>
              <a:t>Ensure client contact details are added</a:t>
            </a:r>
          </a:p>
          <a:p>
            <a:pPr lvl="2"/>
            <a:r>
              <a:rPr lang="en-GB" sz="1600" dirty="0" smtClean="0"/>
              <a:t>Then click ‘ok</a:t>
            </a:r>
          </a:p>
          <a:p>
            <a:pPr lvl="2"/>
            <a:endParaRPr lang="en-GB" sz="1600" dirty="0" smtClean="0"/>
          </a:p>
          <a:p>
            <a:pPr lvl="2"/>
            <a:endParaRPr lang="en-GB" sz="16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2708920"/>
            <a:ext cx="4573000"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6675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 details for job</a:t>
            </a:r>
            <a:endParaRPr lang="en-GB" dirty="0"/>
          </a:p>
        </p:txBody>
      </p:sp>
      <p:sp>
        <p:nvSpPr>
          <p:cNvPr id="3" name="Content Placeholder 2"/>
          <p:cNvSpPr>
            <a:spLocks noGrp="1"/>
          </p:cNvSpPr>
          <p:nvPr>
            <p:ph sz="quarter" idx="10"/>
          </p:nvPr>
        </p:nvSpPr>
        <p:spPr/>
        <p:txBody>
          <a:bodyPr/>
          <a:lstStyle/>
          <a:p>
            <a:endParaRPr lang="en-GB"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412776"/>
            <a:ext cx="6800045" cy="4472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13869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Job record</a:t>
            </a:r>
            <a:endParaRPr lang="en-GB" dirty="0"/>
          </a:p>
        </p:txBody>
      </p:sp>
      <p:sp>
        <p:nvSpPr>
          <p:cNvPr id="3" name="Content Placeholder 2"/>
          <p:cNvSpPr>
            <a:spLocks noGrp="1"/>
          </p:cNvSpPr>
          <p:nvPr>
            <p:ph sz="quarter" idx="10"/>
          </p:nvPr>
        </p:nvSpPr>
        <p:spPr/>
        <p:txBody>
          <a:bodyPr/>
          <a:lstStyle/>
          <a:p>
            <a:r>
              <a:rPr lang="en-GB" dirty="0" smtClean="0"/>
              <a:t>You have now created your job</a:t>
            </a:r>
          </a:p>
          <a:p>
            <a:pPr marL="457200" lvl="1" indent="0">
              <a:buNone/>
            </a:pPr>
            <a:r>
              <a:rPr lang="en-GB" dirty="0"/>
              <a:t>Y</a:t>
            </a:r>
            <a:r>
              <a:rPr lang="en-GB" dirty="0" smtClean="0"/>
              <a:t>ou now need to ensure </a:t>
            </a:r>
          </a:p>
          <a:p>
            <a:pPr marL="457200" lvl="1" indent="0">
              <a:buNone/>
            </a:pPr>
            <a:r>
              <a:rPr lang="en-GB" dirty="0" smtClean="0"/>
              <a:t>you only have the relevant</a:t>
            </a:r>
          </a:p>
          <a:p>
            <a:pPr marL="457200" lvl="1" indent="0">
              <a:buNone/>
            </a:pPr>
            <a:r>
              <a:rPr lang="en-GB" dirty="0" smtClean="0"/>
              <a:t>phases required for your </a:t>
            </a:r>
          </a:p>
          <a:p>
            <a:pPr marL="457200" lvl="1" indent="0">
              <a:buNone/>
            </a:pPr>
            <a:r>
              <a:rPr lang="en-GB" dirty="0" smtClean="0"/>
              <a:t>job</a:t>
            </a:r>
          </a:p>
          <a:p>
            <a:pPr lvl="1"/>
            <a:endParaRPr lang="en-GB" dirty="0" smtClean="0"/>
          </a:p>
          <a:p>
            <a:pPr lvl="1"/>
            <a:endParaRPr lang="en-GB" dirty="0" smtClean="0"/>
          </a:p>
          <a:p>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2120255"/>
            <a:ext cx="4630660"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20564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Job record - 2</a:t>
            </a:r>
            <a:endParaRPr lang="en-GB" dirty="0"/>
          </a:p>
        </p:txBody>
      </p:sp>
      <p:sp>
        <p:nvSpPr>
          <p:cNvPr id="3" name="Content Placeholder 2"/>
          <p:cNvSpPr>
            <a:spLocks noGrp="1"/>
          </p:cNvSpPr>
          <p:nvPr>
            <p:ph sz="quarter" idx="10"/>
          </p:nvPr>
        </p:nvSpPr>
        <p:spPr/>
        <p:txBody>
          <a:bodyPr/>
          <a:lstStyle/>
          <a:p>
            <a:r>
              <a:rPr lang="en-GB" dirty="0" smtClean="0"/>
              <a:t>Navigate to the ‘phases’ tab</a:t>
            </a:r>
          </a:p>
          <a:p>
            <a:pPr lvl="1"/>
            <a:r>
              <a:rPr lang="en-GB" dirty="0" smtClean="0"/>
              <a:t>Delete any phases that are not required for this specific job</a:t>
            </a:r>
          </a:p>
          <a:p>
            <a:pPr lvl="1"/>
            <a:endParaRPr lang="en-GB" dirty="0" smtClean="0"/>
          </a:p>
          <a:p>
            <a:pPr lvl="1"/>
            <a:endParaRPr lang="en-GB" dirty="0" smtClean="0"/>
          </a:p>
          <a:p>
            <a:endParaRPr lang="en-GB"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657475"/>
            <a:ext cx="4017347" cy="3075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62704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GB" dirty="0" smtClean="0"/>
              <a:t>Job record - 3</a:t>
            </a:r>
            <a:endParaRPr lang="en-GB" dirty="0"/>
          </a:p>
        </p:txBody>
      </p:sp>
      <p:sp>
        <p:nvSpPr>
          <p:cNvPr id="3" name="Content Placeholder 2"/>
          <p:cNvSpPr>
            <a:spLocks noGrp="1"/>
          </p:cNvSpPr>
          <p:nvPr>
            <p:ph sz="quarter" idx="10"/>
          </p:nvPr>
        </p:nvSpPr>
        <p:spPr/>
        <p:txBody>
          <a:bodyPr/>
          <a:lstStyle/>
          <a:p>
            <a:r>
              <a:rPr lang="en-GB" b="0" dirty="0" smtClean="0"/>
              <a:t>Now you have just the phases you need for your job</a:t>
            </a:r>
          </a:p>
          <a:p>
            <a:pPr lvl="1"/>
            <a:endParaRPr lang="en-GB" dirty="0" smtClean="0"/>
          </a:p>
          <a:p>
            <a:pPr lvl="1"/>
            <a:endParaRPr lang="en-GB" dirty="0" smtClean="0"/>
          </a:p>
          <a:p>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132856"/>
            <a:ext cx="5269065"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09720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GB" dirty="0" smtClean="0"/>
              <a:t>Job record - 4</a:t>
            </a:r>
            <a:endParaRPr lang="en-GB" dirty="0"/>
          </a:p>
        </p:txBody>
      </p:sp>
      <p:sp>
        <p:nvSpPr>
          <p:cNvPr id="3" name="Content Placeholder 2"/>
          <p:cNvSpPr>
            <a:spLocks noGrp="1"/>
          </p:cNvSpPr>
          <p:nvPr>
            <p:ph sz="quarter" idx="10"/>
          </p:nvPr>
        </p:nvSpPr>
        <p:spPr/>
        <p:txBody>
          <a:bodyPr/>
          <a:lstStyle/>
          <a:p>
            <a:r>
              <a:rPr lang="en-GB" b="0" dirty="0" smtClean="0"/>
              <a:t>If you need to add or amend phases complete this now</a:t>
            </a:r>
          </a:p>
          <a:p>
            <a:r>
              <a:rPr lang="en-GB" b="0" dirty="0" smtClean="0"/>
              <a:t>See slides 161 onwards for adding phases and stages </a:t>
            </a:r>
          </a:p>
          <a:p>
            <a:r>
              <a:rPr lang="en-GB" b="0" dirty="0" smtClean="0"/>
              <a:t>One thing to ensure is that you have a time estimate against every stage, otherwise the stage won’t show up in calendar bookings when you brief it in</a:t>
            </a:r>
            <a:endParaRPr lang="en-GB" dirty="0" smtClean="0"/>
          </a:p>
          <a:p>
            <a:pPr lvl="1"/>
            <a:endParaRPr lang="en-GB" dirty="0" smtClean="0"/>
          </a:p>
          <a:p>
            <a:endParaRPr lang="en-GB" dirty="0"/>
          </a:p>
        </p:txBody>
      </p:sp>
    </p:spTree>
    <p:extLst>
      <p:ext uri="{BB962C8B-B14F-4D97-AF65-F5344CB8AC3E}">
        <p14:creationId xmlns:p14="http://schemas.microsoft.com/office/powerpoint/2010/main" val="19619757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GB" dirty="0" smtClean="0"/>
              <a:t>Job record - 5</a:t>
            </a:r>
            <a:endParaRPr lang="en-GB" dirty="0"/>
          </a:p>
        </p:txBody>
      </p:sp>
      <p:sp>
        <p:nvSpPr>
          <p:cNvPr id="3" name="Content Placeholder 2"/>
          <p:cNvSpPr>
            <a:spLocks noGrp="1"/>
          </p:cNvSpPr>
          <p:nvPr>
            <p:ph sz="quarter" idx="10"/>
          </p:nvPr>
        </p:nvSpPr>
        <p:spPr>
          <a:xfrm>
            <a:off x="467544" y="1412776"/>
            <a:ext cx="8207375" cy="3960366"/>
          </a:xfrm>
        </p:spPr>
        <p:txBody>
          <a:bodyPr/>
          <a:lstStyle/>
          <a:p>
            <a:pPr marL="0" indent="0">
              <a:buNone/>
            </a:pPr>
            <a:r>
              <a:rPr lang="en-GB" sz="2400" dirty="0" smtClean="0"/>
              <a:t>Phase Quote</a:t>
            </a:r>
          </a:p>
          <a:p>
            <a:r>
              <a:rPr lang="en-GB" sz="2000" b="0" dirty="0" smtClean="0"/>
              <a:t>Check and update the phase quote for your job</a:t>
            </a:r>
          </a:p>
          <a:p>
            <a:r>
              <a:rPr lang="en-GB" sz="2000" b="0" dirty="0" smtClean="0"/>
              <a:t>The CM fee will also need to be updated on the phase quote</a:t>
            </a:r>
          </a:p>
          <a:p>
            <a:r>
              <a:rPr lang="en-GB" sz="2000" b="0" dirty="0" smtClean="0"/>
              <a:t>Recalculate it manually based on job quote total and your client CM charge and enter the revised figure in the CM ‘line entry’</a:t>
            </a:r>
          </a:p>
          <a:p>
            <a:pPr lvl="1"/>
            <a:endParaRPr lang="en-GB" dirty="0" smtClean="0"/>
          </a:p>
          <a:p>
            <a:endParaRPr lang="en-GB"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3284984"/>
            <a:ext cx="809625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15247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Job record - 6</a:t>
            </a:r>
            <a:endParaRPr lang="en-GB" dirty="0"/>
          </a:p>
        </p:txBody>
      </p:sp>
      <p:sp>
        <p:nvSpPr>
          <p:cNvPr id="3" name="Content Placeholder 2"/>
          <p:cNvSpPr>
            <a:spLocks noGrp="1"/>
          </p:cNvSpPr>
          <p:nvPr>
            <p:ph sz="quarter" idx="10"/>
          </p:nvPr>
        </p:nvSpPr>
        <p:spPr/>
        <p:txBody>
          <a:bodyPr/>
          <a:lstStyle/>
          <a:p>
            <a:r>
              <a:rPr lang="en-GB" b="0" dirty="0" smtClean="0"/>
              <a:t>You also need to add project/stage timelines</a:t>
            </a:r>
          </a:p>
          <a:p>
            <a:pPr lvl="1"/>
            <a:endParaRPr lang="en-GB" dirty="0" smtClean="0"/>
          </a:p>
          <a:p>
            <a:pPr lvl="1"/>
            <a:endParaRPr lang="en-GB" dirty="0" smtClean="0"/>
          </a:p>
          <a:p>
            <a:endParaRPr lang="en-GB"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5616" y="2492896"/>
            <a:ext cx="5040560" cy="2910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21466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and adding job timelines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2000" dirty="0" smtClean="0"/>
          </a:p>
          <a:p>
            <a:pPr lvl="1"/>
            <a:r>
              <a:rPr lang="en-GB" sz="2000" dirty="0" smtClean="0"/>
              <a:t>Click on ‘action’s button in the top right hand side and select ‘Gantt’</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8814" y="2276872"/>
            <a:ext cx="3876675"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48201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Views</a:t>
            </a:r>
            <a:endParaRPr lang="en-GB" dirty="0"/>
          </a:p>
        </p:txBody>
      </p:sp>
      <p:sp>
        <p:nvSpPr>
          <p:cNvPr id="3" name="Content Placeholder 2"/>
          <p:cNvSpPr>
            <a:spLocks noGrp="1"/>
          </p:cNvSpPr>
          <p:nvPr>
            <p:ph sz="quarter" idx="10"/>
          </p:nvPr>
        </p:nvSpPr>
        <p:spPr>
          <a:xfrm>
            <a:off x="467544" y="1268760"/>
            <a:ext cx="8207375" cy="4104382"/>
          </a:xfrm>
        </p:spPr>
        <p:txBody>
          <a:bodyPr/>
          <a:lstStyle/>
          <a:p>
            <a:r>
              <a:rPr lang="en-GB" sz="2400" b="0" dirty="0" smtClean="0"/>
              <a:t>To aid with your searching of jobs, activities you should set up your own ‘views’ at the start of using Synergist.</a:t>
            </a:r>
          </a:p>
          <a:p>
            <a:r>
              <a:rPr lang="en-GB" sz="2400" b="0" dirty="0" smtClean="0"/>
              <a:t>There already will be a set of company views created which will help you, and which have been set up to benefit the whole company/team ( see below)</a:t>
            </a:r>
            <a:endParaRPr lang="en-GB" b="0"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3295650"/>
            <a:ext cx="3352800"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2632" y="3334941"/>
            <a:ext cx="3013744" cy="377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7042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and adding job timelines - 2</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2000" dirty="0" smtClean="0"/>
          </a:p>
          <a:p>
            <a:r>
              <a:rPr lang="en-GB" sz="2000" b="0" dirty="0" smtClean="0"/>
              <a:t>At the top under ‘build’ select ‘ </a:t>
            </a:r>
            <a:r>
              <a:rPr lang="en-GB" sz="2000" b="0" dirty="0" smtClean="0">
                <a:solidFill>
                  <a:srgbClr val="FF0000"/>
                </a:solidFill>
              </a:rPr>
              <a:t>job/stage’ </a:t>
            </a:r>
            <a:r>
              <a:rPr lang="en-GB" sz="2000" b="0" dirty="0" smtClean="0"/>
              <a:t>view </a:t>
            </a:r>
          </a:p>
          <a:p>
            <a:pPr lvl="1"/>
            <a:r>
              <a:rPr lang="en-GB" sz="1600" dirty="0" smtClean="0"/>
              <a:t>We need to enter start and end dates for each phase and each stage</a:t>
            </a:r>
          </a:p>
          <a:p>
            <a:pPr lvl="1"/>
            <a:r>
              <a:rPr lang="en-GB" sz="1600" b="0" dirty="0" smtClean="0"/>
              <a:t>As it’s a high level view the dates for most stages will be the same as their phase. For </a:t>
            </a:r>
            <a:r>
              <a:rPr lang="en-GB" sz="1600" b="0" dirty="0" err="1" smtClean="0"/>
              <a:t>eg</a:t>
            </a:r>
            <a:r>
              <a:rPr lang="en-GB" sz="1600" b="0" dirty="0" smtClean="0"/>
              <a:t> design phase and ‘design’ stage</a:t>
            </a:r>
          </a:p>
          <a:p>
            <a:pPr lvl="1"/>
            <a:r>
              <a:rPr lang="en-GB" sz="1600" b="0" dirty="0" smtClean="0"/>
              <a:t>Job start and end date should be populated (from earlier) all other dates will 00/00/00 and will need to completed</a:t>
            </a:r>
          </a:p>
          <a:p>
            <a:pPr marL="0" indent="0">
              <a:buNone/>
            </a:pPr>
            <a:endParaRPr lang="en-GB" sz="2000" dirty="0" smtClean="0"/>
          </a:p>
          <a:p>
            <a:pPr marL="0" indent="0">
              <a:buNone/>
            </a:pPr>
            <a:endParaRPr lang="en-GB" sz="2000" dirty="0" smtClean="0"/>
          </a:p>
          <a:p>
            <a:pPr lvl="1"/>
            <a:endParaRPr lang="en-GB" sz="1400" b="0" dirty="0" smtClean="0"/>
          </a:p>
          <a:p>
            <a:pPr marL="0" indent="0">
              <a:buNone/>
            </a:pPr>
            <a:endParaRPr lang="en-GB" sz="1800" b="0" dirty="0" smtClean="0"/>
          </a:p>
          <a:p>
            <a:endParaRPr lang="en-GB" sz="1800" b="0" dirty="0"/>
          </a:p>
          <a:p>
            <a:endParaRPr lang="en-GB" sz="1800" b="0" dirty="0"/>
          </a:p>
        </p:txBody>
      </p:sp>
      <p:cxnSp>
        <p:nvCxnSpPr>
          <p:cNvPr id="4" name="Straight Arrow Connector 3"/>
          <p:cNvCxnSpPr/>
          <p:nvPr/>
        </p:nvCxnSpPr>
        <p:spPr>
          <a:xfrm>
            <a:off x="827584" y="1988840"/>
            <a:ext cx="0" cy="28367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005064"/>
            <a:ext cx="3600400" cy="2576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29037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and adding job timelines - 3</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2000" dirty="0" smtClean="0"/>
          </a:p>
          <a:p>
            <a:r>
              <a:rPr lang="en-GB" sz="2000" dirty="0" smtClean="0"/>
              <a:t>Enter dates for each stage starting from the first stage.</a:t>
            </a:r>
          </a:p>
          <a:p>
            <a:pPr lvl="1"/>
            <a:r>
              <a:rPr lang="en-GB" sz="1600" dirty="0" smtClean="0"/>
              <a:t>You will need to enter the end date first as below, and then the start date</a:t>
            </a:r>
          </a:p>
          <a:p>
            <a:pPr marL="0" indent="0">
              <a:buNone/>
            </a:pPr>
            <a:endParaRPr lang="en-GB" sz="20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4" name="Right Arrow 3"/>
          <p:cNvSpPr/>
          <p:nvPr/>
        </p:nvSpPr>
        <p:spPr>
          <a:xfrm flipH="1">
            <a:off x="2771800" y="3717031"/>
            <a:ext cx="2880320"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7" y="2685000"/>
            <a:ext cx="6330821" cy="206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Left Arrow 4"/>
          <p:cNvSpPr/>
          <p:nvPr/>
        </p:nvSpPr>
        <p:spPr>
          <a:xfrm>
            <a:off x="2963728" y="3834755"/>
            <a:ext cx="4200559"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07055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and adding job timelines - 4</a:t>
            </a:r>
          </a:p>
        </p:txBody>
      </p:sp>
      <p:sp>
        <p:nvSpPr>
          <p:cNvPr id="2" name="Content Placeholder 1"/>
          <p:cNvSpPr>
            <a:spLocks noGrp="1"/>
          </p:cNvSpPr>
          <p:nvPr>
            <p:ph sz="quarter" idx="10"/>
          </p:nvPr>
        </p:nvSpPr>
        <p:spPr>
          <a:xfrm>
            <a:off x="395536" y="1268760"/>
            <a:ext cx="8207375" cy="4032374"/>
          </a:xfrm>
        </p:spPr>
        <p:txBody>
          <a:bodyPr/>
          <a:lstStyle/>
          <a:p>
            <a:pPr marL="457200" lvl="1" indent="0">
              <a:buNone/>
            </a:pPr>
            <a:endParaRPr lang="en-GB" sz="2000" dirty="0"/>
          </a:p>
          <a:p>
            <a:pPr marL="0" indent="0">
              <a:buNone/>
            </a:pPr>
            <a:endParaRPr lang="en-GB" sz="20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5" name="TextBox 4"/>
          <p:cNvSpPr txBox="1"/>
          <p:nvPr/>
        </p:nvSpPr>
        <p:spPr>
          <a:xfrm>
            <a:off x="467544" y="1916832"/>
            <a:ext cx="7576459" cy="3416320"/>
          </a:xfrm>
          <a:prstGeom prst="rect">
            <a:avLst/>
          </a:prstGeom>
          <a:noFill/>
        </p:spPr>
        <p:txBody>
          <a:bodyPr wrap="square" rtlCol="0">
            <a:spAutoFit/>
          </a:bodyPr>
          <a:lstStyle/>
          <a:p>
            <a:pPr marL="742950" lvl="1" indent="-285750">
              <a:buFont typeface="Arial" pitchFamily="34" charset="0"/>
              <a:buChar char="•"/>
            </a:pPr>
            <a:r>
              <a:rPr lang="en-GB" dirty="0">
                <a:latin typeface="Tahoma" pitchFamily="34" charset="0"/>
                <a:ea typeface="Tahoma" pitchFamily="34" charset="0"/>
                <a:cs typeface="Tahoma" pitchFamily="34" charset="0"/>
              </a:rPr>
              <a:t>Design QA stage to be the same start and end date as design </a:t>
            </a:r>
            <a:r>
              <a:rPr lang="en-GB" dirty="0" smtClean="0">
                <a:latin typeface="Tahoma" pitchFamily="34" charset="0"/>
                <a:ea typeface="Tahoma" pitchFamily="34" charset="0"/>
                <a:cs typeface="Tahoma" pitchFamily="34" charset="0"/>
              </a:rPr>
              <a:t>stage</a:t>
            </a:r>
          </a:p>
          <a:p>
            <a:pPr marL="742950" lvl="1" indent="-285750">
              <a:buFont typeface="Arial" pitchFamily="34" charset="0"/>
              <a:buChar char="•"/>
            </a:pPr>
            <a:endParaRPr lang="en-GB" dirty="0">
              <a:latin typeface="Tahoma" pitchFamily="34" charset="0"/>
              <a:ea typeface="Tahoma" pitchFamily="34" charset="0"/>
              <a:cs typeface="Tahoma" pitchFamily="34" charset="0"/>
            </a:endParaRPr>
          </a:p>
          <a:p>
            <a:pPr marL="742950" lvl="1" indent="-285750">
              <a:buFont typeface="Arial" pitchFamily="34" charset="0"/>
              <a:buChar char="•"/>
            </a:pPr>
            <a:r>
              <a:rPr lang="en-GB" dirty="0" smtClean="0">
                <a:latin typeface="Tahoma" pitchFamily="34" charset="0"/>
                <a:ea typeface="Tahoma" pitchFamily="34" charset="0"/>
                <a:cs typeface="Tahoma" pitchFamily="34" charset="0"/>
              </a:rPr>
              <a:t>HTML </a:t>
            </a:r>
            <a:r>
              <a:rPr lang="en-GB" dirty="0">
                <a:latin typeface="Tahoma" pitchFamily="34" charset="0"/>
                <a:ea typeface="Tahoma" pitchFamily="34" charset="0"/>
                <a:cs typeface="Tahoma" pitchFamily="34" charset="0"/>
              </a:rPr>
              <a:t>QA stage to be the same start and end date as HTML </a:t>
            </a:r>
            <a:r>
              <a:rPr lang="en-GB" dirty="0" smtClean="0">
                <a:latin typeface="Tahoma" pitchFamily="34" charset="0"/>
                <a:ea typeface="Tahoma" pitchFamily="34" charset="0"/>
                <a:cs typeface="Tahoma" pitchFamily="34" charset="0"/>
              </a:rPr>
              <a:t>stage</a:t>
            </a:r>
          </a:p>
          <a:p>
            <a:pPr marL="742950" lvl="1" indent="-285750">
              <a:buFont typeface="Arial" pitchFamily="34" charset="0"/>
              <a:buChar char="•"/>
            </a:pPr>
            <a:endParaRPr lang="en-GB" dirty="0">
              <a:latin typeface="Tahoma" pitchFamily="34" charset="0"/>
              <a:ea typeface="Tahoma" pitchFamily="34" charset="0"/>
              <a:cs typeface="Tahoma" pitchFamily="34" charset="0"/>
            </a:endParaRPr>
          </a:p>
          <a:p>
            <a:pPr marL="742950" lvl="1" indent="-285750">
              <a:buFont typeface="Arial" pitchFamily="34" charset="0"/>
              <a:buChar char="•"/>
            </a:pPr>
            <a:r>
              <a:rPr lang="en-GB" dirty="0" smtClean="0">
                <a:latin typeface="Tahoma" pitchFamily="34" charset="0"/>
                <a:ea typeface="Tahoma" pitchFamily="34" charset="0"/>
                <a:cs typeface="Tahoma" pitchFamily="34" charset="0"/>
              </a:rPr>
              <a:t>QA/Full test to be the same dates as campaign set up.</a:t>
            </a:r>
          </a:p>
          <a:p>
            <a:pPr lvl="1"/>
            <a:endParaRPr lang="en-GB" dirty="0">
              <a:latin typeface="Tahoma" pitchFamily="34" charset="0"/>
              <a:ea typeface="Tahoma" pitchFamily="34" charset="0"/>
              <a:cs typeface="Tahoma" pitchFamily="34" charset="0"/>
            </a:endParaRPr>
          </a:p>
          <a:p>
            <a:pPr marL="742950" lvl="1" indent="-285750">
              <a:buFont typeface="Arial" pitchFamily="34" charset="0"/>
              <a:buChar char="•"/>
            </a:pPr>
            <a:r>
              <a:rPr lang="en-GB" dirty="0" smtClean="0">
                <a:latin typeface="Tahoma" pitchFamily="34" charset="0"/>
                <a:ea typeface="Tahoma" pitchFamily="34" charset="0"/>
                <a:cs typeface="Tahoma" pitchFamily="34" charset="0"/>
              </a:rPr>
              <a:t>Campaign set up end date should be deployment date</a:t>
            </a:r>
          </a:p>
          <a:p>
            <a:pPr lvl="1"/>
            <a:endParaRPr lang="en-GB" dirty="0">
              <a:latin typeface="Tahoma" pitchFamily="34" charset="0"/>
              <a:ea typeface="Tahoma" pitchFamily="34" charset="0"/>
              <a:cs typeface="Tahoma" pitchFamily="34" charset="0"/>
            </a:endParaRPr>
          </a:p>
          <a:p>
            <a:pPr lvl="1"/>
            <a:endParaRPr lang="en-GB" b="1" dirty="0" smtClean="0">
              <a:latin typeface="Tahoma" pitchFamily="34" charset="0"/>
              <a:ea typeface="Tahoma" pitchFamily="34" charset="0"/>
              <a:cs typeface="Tahoma" pitchFamily="34" charset="0"/>
            </a:endParaRPr>
          </a:p>
          <a:p>
            <a:endParaRPr lang="en-GB" dirty="0"/>
          </a:p>
        </p:txBody>
      </p:sp>
    </p:spTree>
    <p:extLst>
      <p:ext uri="{BB962C8B-B14F-4D97-AF65-F5344CB8AC3E}">
        <p14:creationId xmlns:p14="http://schemas.microsoft.com/office/powerpoint/2010/main" val="31537240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Completed timelines/GANNT</a:t>
            </a:r>
          </a:p>
        </p:txBody>
      </p:sp>
      <p:sp>
        <p:nvSpPr>
          <p:cNvPr id="2" name="Content Placeholder 1"/>
          <p:cNvSpPr>
            <a:spLocks noGrp="1"/>
          </p:cNvSpPr>
          <p:nvPr>
            <p:ph sz="quarter" idx="10"/>
          </p:nvPr>
        </p:nvSpPr>
        <p:spPr>
          <a:xfrm>
            <a:off x="395536" y="1268760"/>
            <a:ext cx="8207375" cy="4032374"/>
          </a:xfrm>
        </p:spPr>
        <p:txBody>
          <a:bodyPr/>
          <a:lstStyle/>
          <a:p>
            <a:pPr marL="457200" lvl="1" indent="0">
              <a:buNone/>
            </a:pPr>
            <a:r>
              <a:rPr lang="en-GB" sz="2000" dirty="0" smtClean="0">
                <a:solidFill>
                  <a:srgbClr val="FF0000"/>
                </a:solidFill>
              </a:rPr>
              <a:t>Re do this slide</a:t>
            </a:r>
            <a:endParaRPr lang="en-GB" sz="2000" dirty="0">
              <a:solidFill>
                <a:srgbClr val="FF0000"/>
              </a:solidFill>
            </a:endParaRPr>
          </a:p>
          <a:p>
            <a:pPr marL="0" indent="0">
              <a:buNone/>
            </a:pPr>
            <a:endParaRPr lang="en-GB" sz="20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00808"/>
            <a:ext cx="8820471"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7045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Billing plans  </a:t>
            </a:r>
          </a:p>
        </p:txBody>
      </p:sp>
      <p:sp>
        <p:nvSpPr>
          <p:cNvPr id="2" name="Content Placeholder 1"/>
          <p:cNvSpPr>
            <a:spLocks noGrp="1"/>
          </p:cNvSpPr>
          <p:nvPr>
            <p:ph sz="quarter" idx="10"/>
          </p:nvPr>
        </p:nvSpPr>
        <p:spPr>
          <a:xfrm>
            <a:off x="395536" y="1268760"/>
            <a:ext cx="8207375" cy="4032374"/>
          </a:xfrm>
        </p:spPr>
        <p:txBody>
          <a:bodyPr/>
          <a:lstStyle/>
          <a:p>
            <a:r>
              <a:rPr lang="en-GB" sz="2000" dirty="0" smtClean="0"/>
              <a:t>A default billing plan has been set up for all signed off jobs on job due date to create financial projections</a:t>
            </a:r>
          </a:p>
          <a:p>
            <a:pPr lvl="1"/>
            <a:r>
              <a:rPr lang="en-GB" sz="1600" dirty="0" smtClean="0"/>
              <a:t>Ensure the billing planned billing is set to 100% of the planned value.</a:t>
            </a:r>
          </a:p>
          <a:p>
            <a:pPr lvl="1"/>
            <a:r>
              <a:rPr lang="en-GB" sz="1600" dirty="0" smtClean="0"/>
              <a:t>With the ‘synchronize planned value with quote’ box ticked (</a:t>
            </a:r>
            <a:r>
              <a:rPr lang="en-GB" sz="1600" i="1" dirty="0" smtClean="0"/>
              <a:t>this will ensure the billing plan is updated with any amend costs you add later)</a:t>
            </a:r>
            <a:endParaRPr lang="en-GB" sz="1600" i="1" dirty="0"/>
          </a:p>
          <a:p>
            <a:pPr lvl="1"/>
            <a:r>
              <a:rPr lang="en-GB" sz="1600" dirty="0" smtClean="0"/>
              <a:t>This will set 100% of the job and all phases  to be invoiced on the job due date.</a:t>
            </a:r>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206" y="3501008"/>
            <a:ext cx="7610475"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13386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Billing plans - 2</a:t>
            </a:r>
          </a:p>
        </p:txBody>
      </p:sp>
      <p:sp>
        <p:nvSpPr>
          <p:cNvPr id="2" name="Content Placeholder 1"/>
          <p:cNvSpPr>
            <a:spLocks noGrp="1"/>
          </p:cNvSpPr>
          <p:nvPr>
            <p:ph sz="quarter" idx="10"/>
          </p:nvPr>
        </p:nvSpPr>
        <p:spPr>
          <a:xfrm>
            <a:off x="395536" y="1268760"/>
            <a:ext cx="8207375" cy="4032374"/>
          </a:xfrm>
        </p:spPr>
        <p:txBody>
          <a:bodyPr/>
          <a:lstStyle/>
          <a:p>
            <a:r>
              <a:rPr lang="en-GB" sz="2000" b="0" dirty="0" smtClean="0"/>
              <a:t>This shows you that 100% of the job (£2,325) will be billed on job due date – November 2012</a:t>
            </a: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3" y="2276872"/>
            <a:ext cx="7800975"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41095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Billing plan -3</a:t>
            </a:r>
          </a:p>
        </p:txBody>
      </p:sp>
      <p:sp>
        <p:nvSpPr>
          <p:cNvPr id="2" name="Content Placeholder 1"/>
          <p:cNvSpPr>
            <a:spLocks noGrp="1"/>
          </p:cNvSpPr>
          <p:nvPr>
            <p:ph sz="quarter" idx="10"/>
          </p:nvPr>
        </p:nvSpPr>
        <p:spPr>
          <a:xfrm>
            <a:off x="395536" y="1268760"/>
            <a:ext cx="8207375" cy="4032374"/>
          </a:xfrm>
        </p:spPr>
        <p:txBody>
          <a:bodyPr/>
          <a:lstStyle/>
          <a:p>
            <a:pPr marL="57150" lvl="1" indent="0" eaLnBrk="0" fontAlgn="base" hangingPunct="0">
              <a:lnSpc>
                <a:spcPct val="100000"/>
              </a:lnSpc>
              <a:spcAft>
                <a:spcPct val="0"/>
              </a:spcAft>
              <a:buNone/>
            </a:pPr>
            <a:r>
              <a:rPr lang="en-GB" sz="2000" b="1" dirty="0" smtClean="0"/>
              <a:t>Creating manual plans for </a:t>
            </a:r>
            <a:r>
              <a:rPr lang="en-GB" sz="2000" b="1" dirty="0"/>
              <a:t>l</a:t>
            </a:r>
            <a:r>
              <a:rPr lang="en-GB" sz="2000" b="1" dirty="0" smtClean="0"/>
              <a:t>arge projects </a:t>
            </a:r>
            <a:r>
              <a:rPr lang="en-GB" sz="2000" dirty="0" smtClean="0"/>
              <a:t>which may be billed 50% upfront on start and 50% on completion, you will need to amend your manual billing plan, as below. </a:t>
            </a:r>
          </a:p>
          <a:p>
            <a:pPr marL="400050" lvl="1" indent="-342900" eaLnBrk="0" fontAlgn="base" hangingPunct="0">
              <a:lnSpc>
                <a:spcPct val="100000"/>
              </a:lnSpc>
              <a:spcAft>
                <a:spcPct val="0"/>
              </a:spcAft>
            </a:pPr>
            <a:r>
              <a:rPr lang="en-GB" sz="2000" dirty="0" smtClean="0"/>
              <a:t>For these jobs an extra billing entry will need to be created (on ‘job start date’) and the existing billing entry will need to be amended. </a:t>
            </a:r>
            <a:endParaRPr lang="en-GB" sz="1600" dirty="0"/>
          </a:p>
          <a:p>
            <a:pPr marL="457200" lvl="1" indent="0">
              <a:buNone/>
            </a:pPr>
            <a:endParaRPr lang="en-GB" sz="16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3068960"/>
            <a:ext cx="80391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84709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Billing plan -4</a:t>
            </a:r>
          </a:p>
        </p:txBody>
      </p:sp>
      <p:sp>
        <p:nvSpPr>
          <p:cNvPr id="2" name="Content Placeholder 1"/>
          <p:cNvSpPr>
            <a:spLocks noGrp="1"/>
          </p:cNvSpPr>
          <p:nvPr>
            <p:ph sz="quarter" idx="10"/>
          </p:nvPr>
        </p:nvSpPr>
        <p:spPr>
          <a:xfrm>
            <a:off x="395536" y="1268760"/>
            <a:ext cx="8207375" cy="4032374"/>
          </a:xfrm>
        </p:spPr>
        <p:txBody>
          <a:bodyPr/>
          <a:lstStyle/>
          <a:p>
            <a:pPr marL="400050"/>
            <a:r>
              <a:rPr lang="en-GB" sz="2200" b="1" dirty="0" smtClean="0"/>
              <a:t>Select ‘new billing plan entry’</a:t>
            </a:r>
          </a:p>
          <a:p>
            <a:pPr marL="914400" lvl="2" indent="0">
              <a:buNone/>
            </a:pPr>
            <a:endParaRPr lang="en-GB" sz="1200" dirty="0" smtClean="0"/>
          </a:p>
          <a:p>
            <a:pPr marL="914400" lvl="2" indent="0">
              <a:buNone/>
            </a:pPr>
            <a:endParaRPr lang="en-GB" sz="1200" dirty="0"/>
          </a:p>
          <a:p>
            <a:pPr marL="914400" lvl="2" indent="0">
              <a:buNone/>
            </a:pP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98" y="2060848"/>
            <a:ext cx="772477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70447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Manual Billing </a:t>
            </a:r>
            <a:r>
              <a:rPr lang="en-US" dirty="0" smtClean="0"/>
              <a:t>plan -5</a:t>
            </a:r>
          </a:p>
        </p:txBody>
      </p:sp>
      <p:sp>
        <p:nvSpPr>
          <p:cNvPr id="2" name="Content Placeholder 1"/>
          <p:cNvSpPr>
            <a:spLocks noGrp="1"/>
          </p:cNvSpPr>
          <p:nvPr>
            <p:ph sz="quarter" idx="10"/>
          </p:nvPr>
        </p:nvSpPr>
        <p:spPr>
          <a:xfrm>
            <a:off x="395536" y="1268760"/>
            <a:ext cx="8207375" cy="4032374"/>
          </a:xfrm>
        </p:spPr>
        <p:txBody>
          <a:bodyPr/>
          <a:lstStyle/>
          <a:p>
            <a:pPr marL="400050"/>
            <a:r>
              <a:rPr lang="en-GB" sz="2200" b="0" dirty="0" smtClean="0"/>
              <a:t>Create an entry with a ‘fixed date’ to job start date</a:t>
            </a:r>
          </a:p>
          <a:p>
            <a:pPr marL="400050"/>
            <a:r>
              <a:rPr lang="en-GB" sz="2200" b="0" dirty="0" smtClean="0"/>
              <a:t>Amend ‘planned billing’ entry to ’50%’</a:t>
            </a:r>
          </a:p>
          <a:p>
            <a:pPr marL="914400" lvl="2" indent="0">
              <a:buNone/>
            </a:pPr>
            <a:endParaRPr lang="en-GB" sz="1200" dirty="0" smtClean="0"/>
          </a:p>
          <a:p>
            <a:pPr marL="914400" lvl="2" indent="0">
              <a:buNone/>
            </a:pPr>
            <a:endParaRPr lang="en-GB" sz="1200" dirty="0"/>
          </a:p>
          <a:p>
            <a:pPr marL="914400" lvl="2" indent="0">
              <a:buNone/>
            </a:pP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678" y="2636912"/>
            <a:ext cx="755332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1691680" y="1628800"/>
            <a:ext cx="2232248" cy="2520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678384" y="1958950"/>
            <a:ext cx="396044" cy="21901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250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Manual Billing </a:t>
            </a:r>
            <a:r>
              <a:rPr lang="en-US" dirty="0" smtClean="0"/>
              <a:t>plan -6</a:t>
            </a:r>
          </a:p>
        </p:txBody>
      </p:sp>
      <p:sp>
        <p:nvSpPr>
          <p:cNvPr id="2" name="Content Placeholder 1"/>
          <p:cNvSpPr>
            <a:spLocks noGrp="1"/>
          </p:cNvSpPr>
          <p:nvPr>
            <p:ph sz="quarter" idx="10"/>
          </p:nvPr>
        </p:nvSpPr>
        <p:spPr>
          <a:xfrm>
            <a:off x="395536" y="1268760"/>
            <a:ext cx="8207375" cy="4032374"/>
          </a:xfrm>
        </p:spPr>
        <p:txBody>
          <a:bodyPr/>
          <a:lstStyle/>
          <a:p>
            <a:pPr marL="400050"/>
            <a:r>
              <a:rPr lang="en-GB" sz="2200" b="0" dirty="0" smtClean="0"/>
              <a:t>Amend the billing entry for ‘relative to’ job due’ date</a:t>
            </a:r>
          </a:p>
          <a:p>
            <a:pPr marL="400050"/>
            <a:r>
              <a:rPr lang="en-GB" sz="2200" b="0" dirty="0" smtClean="0"/>
              <a:t>Amend ‘planned billing’ entry to ’50%’</a:t>
            </a:r>
          </a:p>
          <a:p>
            <a:pPr marL="914400" lvl="2" indent="0">
              <a:buNone/>
            </a:pPr>
            <a:endParaRPr lang="en-GB" sz="1200" dirty="0" smtClean="0"/>
          </a:p>
          <a:p>
            <a:pPr marL="914400" lvl="2" indent="0">
              <a:buNone/>
            </a:pPr>
            <a:endParaRPr lang="en-GB" sz="1200" dirty="0"/>
          </a:p>
          <a:p>
            <a:pPr marL="914400" lvl="2" indent="0">
              <a:buNone/>
            </a:pP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3" y="2492896"/>
            <a:ext cx="780097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a:off x="4572000" y="2021700"/>
            <a:ext cx="0" cy="23042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3637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use</a:t>
            </a:r>
            <a:endParaRPr lang="en-GB" dirty="0"/>
          </a:p>
        </p:txBody>
      </p:sp>
      <p:sp>
        <p:nvSpPr>
          <p:cNvPr id="4" name="Content Placeholder 3"/>
          <p:cNvSpPr>
            <a:spLocks noGrp="1"/>
          </p:cNvSpPr>
          <p:nvPr>
            <p:ph sz="quarter" idx="10"/>
          </p:nvPr>
        </p:nvSpPr>
        <p:spPr/>
        <p:txBody>
          <a:bodyPr/>
          <a:lstStyle/>
          <a:p>
            <a:pPr marL="57150" indent="0">
              <a:buNone/>
            </a:pPr>
            <a:r>
              <a:rPr lang="en-GB" sz="3200" dirty="0"/>
              <a:t>1</a:t>
            </a:r>
            <a:r>
              <a:rPr lang="en-GB" sz="3200" b="1" dirty="0" smtClean="0"/>
              <a:t> ‘</a:t>
            </a:r>
            <a:r>
              <a:rPr lang="en-GB" sz="3200" b="1" dirty="0" err="1" smtClean="0"/>
              <a:t>my_open</a:t>
            </a:r>
            <a:r>
              <a:rPr lang="en-GB" sz="3200" b="1" dirty="0" smtClean="0"/>
              <a:t> jobs’</a:t>
            </a:r>
          </a:p>
          <a:p>
            <a:pPr marL="57150" indent="0">
              <a:buNone/>
            </a:pPr>
            <a:r>
              <a:rPr lang="en-GB" sz="2000" b="0" dirty="0" smtClean="0"/>
              <a:t>Is already set up as a system view</a:t>
            </a:r>
          </a:p>
          <a:p>
            <a:pPr marL="57150" indent="0">
              <a:buNone/>
            </a:pPr>
            <a:endParaRPr lang="en-GB" sz="2000" b="0" dirty="0"/>
          </a:p>
          <a:p>
            <a:pPr marL="57150" indent="0">
              <a:buNone/>
            </a:pPr>
            <a:endParaRPr lang="en-GB" sz="2000" b="0" dirty="0" smtClean="0"/>
          </a:p>
          <a:p>
            <a:pPr marL="57150" indent="0">
              <a:buNone/>
            </a:pPr>
            <a:endParaRPr lang="en-GB" sz="2000" b="0" dirty="0" smtClean="0"/>
          </a:p>
          <a:p>
            <a:pPr marL="57150" indent="0">
              <a:buNone/>
            </a:pPr>
            <a:r>
              <a:rPr lang="en-GB" sz="3200" dirty="0"/>
              <a:t>2</a:t>
            </a:r>
            <a:r>
              <a:rPr lang="en-GB" sz="3200" dirty="0" smtClean="0"/>
              <a:t> ‘</a:t>
            </a:r>
            <a:r>
              <a:rPr lang="en-GB" sz="3200" dirty="0" err="1" smtClean="0"/>
              <a:t>my_open</a:t>
            </a:r>
            <a:r>
              <a:rPr lang="en-GB" sz="3200" dirty="0" smtClean="0"/>
              <a:t> activities’ </a:t>
            </a:r>
          </a:p>
          <a:p>
            <a:pPr marL="57150" indent="0">
              <a:buNone/>
            </a:pPr>
            <a:r>
              <a:rPr lang="en-GB" sz="2000" b="0" dirty="0"/>
              <a:t>Is already set up as a system view</a:t>
            </a:r>
          </a:p>
          <a:p>
            <a:pPr marL="57150" indent="0">
              <a:buNone/>
            </a:pPr>
            <a:endParaRPr lang="en-GB" sz="2000" b="0" dirty="0" smtClean="0"/>
          </a:p>
          <a:p>
            <a:pPr marL="57150" indent="0">
              <a:buNone/>
            </a:pPr>
            <a:endParaRPr lang="en-GB" sz="2000" b="0" dirty="0" smtClean="0"/>
          </a:p>
          <a:p>
            <a:pPr lvl="2"/>
            <a:endParaRPr lang="en-GB" sz="1200" dirty="0" smtClean="0"/>
          </a:p>
          <a:p>
            <a:pPr marL="0" indent="0">
              <a:buNone/>
            </a:pPr>
            <a:endParaRPr lang="en-GB" sz="2000" dirty="0"/>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1340768"/>
            <a:ext cx="309562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9218" y="4221088"/>
            <a:ext cx="4371975"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87511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Manual Billing </a:t>
            </a:r>
            <a:r>
              <a:rPr lang="en-US" dirty="0" smtClean="0"/>
              <a:t>plan -7</a:t>
            </a:r>
          </a:p>
        </p:txBody>
      </p:sp>
      <p:sp>
        <p:nvSpPr>
          <p:cNvPr id="2" name="Content Placeholder 1"/>
          <p:cNvSpPr>
            <a:spLocks noGrp="1"/>
          </p:cNvSpPr>
          <p:nvPr>
            <p:ph sz="quarter" idx="10"/>
          </p:nvPr>
        </p:nvSpPr>
        <p:spPr>
          <a:xfrm>
            <a:off x="395536" y="1268760"/>
            <a:ext cx="8207375" cy="4032374"/>
          </a:xfrm>
        </p:spPr>
        <p:txBody>
          <a:bodyPr/>
          <a:lstStyle/>
          <a:p>
            <a:pPr marL="400050"/>
            <a:r>
              <a:rPr lang="en-GB" sz="2200" b="0" dirty="0" smtClean="0"/>
              <a:t>You will now have two billing plan entries, showing you are forecasting to bill 50% of the job when you start and 50% of the job on completion</a:t>
            </a:r>
          </a:p>
          <a:p>
            <a:pPr marL="914400" lvl="2" indent="0">
              <a:buNone/>
            </a:pPr>
            <a:endParaRPr lang="en-GB" sz="1200" dirty="0" smtClean="0"/>
          </a:p>
          <a:p>
            <a:pPr marL="914400" lvl="2" indent="0">
              <a:buNone/>
            </a:pPr>
            <a:endParaRPr lang="en-GB" sz="1200" dirty="0"/>
          </a:p>
          <a:p>
            <a:pPr marL="914400" lvl="2" indent="0">
              <a:buNone/>
            </a:pP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708920"/>
            <a:ext cx="78295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51038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Scheduling work to production	</a:t>
            </a:r>
            <a:endParaRPr lang="en-GB" dirty="0"/>
          </a:p>
        </p:txBody>
      </p:sp>
      <p:sp>
        <p:nvSpPr>
          <p:cNvPr id="3" name="Content Placeholder 2"/>
          <p:cNvSpPr>
            <a:spLocks noGrp="1"/>
          </p:cNvSpPr>
          <p:nvPr>
            <p:ph sz="quarter" idx="10"/>
          </p:nvPr>
        </p:nvSpPr>
        <p:spPr/>
        <p:txBody>
          <a:bodyPr/>
          <a:lstStyle/>
          <a:p>
            <a:r>
              <a:rPr lang="en-GB" dirty="0" smtClean="0"/>
              <a:t>You are now ready to schedule work to the production team!</a:t>
            </a:r>
          </a:p>
          <a:p>
            <a:endParaRPr lang="en-GB" dirty="0"/>
          </a:p>
          <a:p>
            <a:r>
              <a:rPr lang="en-GB" dirty="0" smtClean="0"/>
              <a:t>Please use production whiteboards as you would do normally</a:t>
            </a:r>
            <a:endParaRPr lang="en-GB" dirty="0"/>
          </a:p>
        </p:txBody>
      </p:sp>
    </p:spTree>
    <p:extLst>
      <p:ext uri="{BB962C8B-B14F-4D97-AF65-F5344CB8AC3E}">
        <p14:creationId xmlns:p14="http://schemas.microsoft.com/office/powerpoint/2010/main" val="20408854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Production completing </a:t>
            </a:r>
            <a:r>
              <a:rPr lang="en-US" dirty="0" smtClean="0"/>
              <a:t>timesheets</a:t>
            </a:r>
          </a:p>
        </p:txBody>
      </p:sp>
      <p:sp>
        <p:nvSpPr>
          <p:cNvPr id="2" name="Content Placeholder 1"/>
          <p:cNvSpPr>
            <a:spLocks noGrp="1"/>
          </p:cNvSpPr>
          <p:nvPr>
            <p:ph sz="quarter" idx="10"/>
          </p:nvPr>
        </p:nvSpPr>
        <p:spPr>
          <a:xfrm>
            <a:off x="348680" y="1268760"/>
            <a:ext cx="8207375" cy="4536430"/>
          </a:xfrm>
          <a:ln>
            <a:solidFill>
              <a:schemeClr val="accent1"/>
            </a:solidFill>
          </a:ln>
        </p:spPr>
        <p:txBody>
          <a:bodyPr/>
          <a:lstStyle/>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7" y="1556792"/>
            <a:ext cx="4540675"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2123728" y="3618732"/>
            <a:ext cx="2880320"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5364089" y="3618732"/>
            <a:ext cx="2808312" cy="923330"/>
          </a:xfrm>
          <a:prstGeom prst="rect">
            <a:avLst/>
          </a:prstGeom>
          <a:noFill/>
        </p:spPr>
        <p:txBody>
          <a:bodyPr wrap="square" rtlCol="0">
            <a:spAutoFit/>
          </a:bodyPr>
          <a:lstStyle/>
          <a:p>
            <a:r>
              <a:rPr lang="en-GB" dirty="0" smtClean="0"/>
              <a:t>Click on the clock to start the automatic timer/stopwatch</a:t>
            </a:r>
            <a:endParaRPr lang="en-GB" dirty="0"/>
          </a:p>
        </p:txBody>
      </p:sp>
      <p:sp>
        <p:nvSpPr>
          <p:cNvPr id="7" name="TextBox 6"/>
          <p:cNvSpPr txBox="1"/>
          <p:nvPr/>
        </p:nvSpPr>
        <p:spPr>
          <a:xfrm>
            <a:off x="5395988" y="2674136"/>
            <a:ext cx="2808312" cy="923330"/>
          </a:xfrm>
          <a:prstGeom prst="rect">
            <a:avLst/>
          </a:prstGeom>
          <a:noFill/>
        </p:spPr>
        <p:txBody>
          <a:bodyPr wrap="square" rtlCol="0">
            <a:spAutoFit/>
          </a:bodyPr>
          <a:lstStyle/>
          <a:p>
            <a:r>
              <a:rPr lang="en-GB" dirty="0" smtClean="0"/>
              <a:t>Once you are happy with everything you can start the job!</a:t>
            </a:r>
            <a:endParaRPr lang="en-GB" dirty="0"/>
          </a:p>
        </p:txBody>
      </p:sp>
    </p:spTree>
    <p:extLst>
      <p:ext uri="{BB962C8B-B14F-4D97-AF65-F5344CB8AC3E}">
        <p14:creationId xmlns:p14="http://schemas.microsoft.com/office/powerpoint/2010/main" val="8746814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67544" y="125760"/>
            <a:ext cx="8229600" cy="1143000"/>
          </a:xfrm>
        </p:spPr>
        <p:txBody>
          <a:bodyPr/>
          <a:lstStyle/>
          <a:p>
            <a:r>
              <a:rPr lang="en-US" dirty="0"/>
              <a:t>Once you have completed job</a:t>
            </a:r>
            <a:endParaRPr lang="en-US" dirty="0" smtClean="0"/>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268760"/>
            <a:ext cx="5082316" cy="50405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40152" y="3212976"/>
            <a:ext cx="2520280" cy="923330"/>
          </a:xfrm>
          <a:prstGeom prst="rect">
            <a:avLst/>
          </a:prstGeom>
          <a:noFill/>
        </p:spPr>
        <p:txBody>
          <a:bodyPr wrap="square" rtlCol="0">
            <a:spAutoFit/>
          </a:bodyPr>
          <a:lstStyle/>
          <a:p>
            <a:r>
              <a:rPr lang="en-GB" dirty="0" smtClean="0">
                <a:latin typeface="Tahoma" pitchFamily="34" charset="0"/>
                <a:ea typeface="Tahoma" pitchFamily="34" charset="0"/>
                <a:cs typeface="Tahoma" pitchFamily="34" charset="0"/>
              </a:rPr>
              <a:t>Click on ‘stop’ to stop the automatic clock timer</a:t>
            </a:r>
            <a:endParaRPr lang="en-GB" dirty="0">
              <a:latin typeface="Tahoma" pitchFamily="34" charset="0"/>
              <a:ea typeface="Tahoma" pitchFamily="34" charset="0"/>
              <a:cs typeface="Tahoma" pitchFamily="34" charset="0"/>
            </a:endParaRPr>
          </a:p>
        </p:txBody>
      </p:sp>
      <p:cxnSp>
        <p:nvCxnSpPr>
          <p:cNvPr id="6" name="Straight Arrow Connector 5"/>
          <p:cNvCxnSpPr>
            <a:stCxn id="3" idx="1"/>
          </p:cNvCxnSpPr>
          <p:nvPr/>
        </p:nvCxnSpPr>
        <p:spPr>
          <a:xfrm flipH="1">
            <a:off x="3635896" y="3674641"/>
            <a:ext cx="2304256" cy="126652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12160" y="4221087"/>
            <a:ext cx="2160240" cy="1200329"/>
          </a:xfrm>
          <a:prstGeom prst="rect">
            <a:avLst/>
          </a:prstGeom>
          <a:noFill/>
        </p:spPr>
        <p:txBody>
          <a:bodyPr wrap="square" rtlCol="0">
            <a:spAutoFit/>
          </a:bodyPr>
          <a:lstStyle/>
          <a:p>
            <a:r>
              <a:rPr lang="en-GB" dirty="0" smtClean="0"/>
              <a:t>Then click ‘add’ to add this time to your pending timesheets</a:t>
            </a:r>
            <a:endParaRPr lang="en-GB" dirty="0"/>
          </a:p>
        </p:txBody>
      </p:sp>
      <p:cxnSp>
        <p:nvCxnSpPr>
          <p:cNvPr id="10" name="Straight Arrow Connector 9"/>
          <p:cNvCxnSpPr/>
          <p:nvPr/>
        </p:nvCxnSpPr>
        <p:spPr>
          <a:xfrm flipH="1">
            <a:off x="899592" y="4653136"/>
            <a:ext cx="5040560" cy="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5677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At the end of the day…</a:t>
            </a:r>
          </a:p>
        </p:txBody>
      </p:sp>
      <p:sp>
        <p:nvSpPr>
          <p:cNvPr id="2" name="Content Placeholder 1"/>
          <p:cNvSpPr>
            <a:spLocks noGrp="1"/>
          </p:cNvSpPr>
          <p:nvPr>
            <p:ph sz="quarter" idx="10"/>
          </p:nvPr>
        </p:nvSpPr>
        <p:spPr>
          <a:xfrm>
            <a:off x="395536" y="1268760"/>
            <a:ext cx="8207375" cy="4032374"/>
          </a:xfrm>
        </p:spPr>
        <p:txBody>
          <a:bodyPr/>
          <a:lstStyle/>
          <a:p>
            <a:r>
              <a:rPr lang="en-GB" sz="2000" b="0" dirty="0" smtClean="0">
                <a:solidFill>
                  <a:srgbClr val="FF0000"/>
                </a:solidFill>
              </a:rPr>
              <a:t>You need to do two things:</a:t>
            </a:r>
            <a:endParaRPr lang="en-GB" sz="2000" b="0" dirty="0">
              <a:solidFill>
                <a:srgbClr val="FF0000"/>
              </a:solidFill>
            </a:endParaRPr>
          </a:p>
          <a:p>
            <a:pPr lvl="1"/>
            <a:r>
              <a:rPr lang="en-GB" sz="1600" dirty="0" smtClean="0"/>
              <a:t>Post all your pending timesheet entries – </a:t>
            </a:r>
            <a:r>
              <a:rPr lang="en-GB" sz="1600" b="1" dirty="0" smtClean="0">
                <a:solidFill>
                  <a:srgbClr val="FF0000"/>
                </a:solidFill>
              </a:rPr>
              <a:t>very important! </a:t>
            </a:r>
            <a:r>
              <a:rPr lang="en-GB" sz="1600" dirty="0"/>
              <a:t>(instruction below)</a:t>
            </a:r>
          </a:p>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4583" y="2420888"/>
            <a:ext cx="5211674" cy="259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178424" y="3632448"/>
            <a:ext cx="2232248" cy="646331"/>
          </a:xfrm>
          <a:prstGeom prst="rect">
            <a:avLst/>
          </a:prstGeom>
          <a:noFill/>
        </p:spPr>
        <p:txBody>
          <a:bodyPr wrap="square" rtlCol="0">
            <a:spAutoFit/>
          </a:bodyPr>
          <a:lstStyle/>
          <a:p>
            <a:r>
              <a:rPr lang="en-GB" dirty="0" smtClean="0">
                <a:solidFill>
                  <a:srgbClr val="FF0000"/>
                </a:solidFill>
                <a:latin typeface="Tahoma" pitchFamily="34" charset="0"/>
                <a:ea typeface="Tahoma" pitchFamily="34" charset="0"/>
                <a:cs typeface="Tahoma" pitchFamily="34" charset="0"/>
              </a:rPr>
              <a:t>Post all entries at the end of each day</a:t>
            </a:r>
            <a:endParaRPr lang="en-GB" dirty="0">
              <a:solidFill>
                <a:srgbClr val="FF0000"/>
              </a:solidFill>
              <a:latin typeface="Tahoma" pitchFamily="34" charset="0"/>
              <a:ea typeface="Tahoma" pitchFamily="34" charset="0"/>
              <a:cs typeface="Tahoma" pitchFamily="34" charset="0"/>
            </a:endParaRPr>
          </a:p>
        </p:txBody>
      </p:sp>
      <p:cxnSp>
        <p:nvCxnSpPr>
          <p:cNvPr id="9" name="Straight Arrow Connector 8"/>
          <p:cNvCxnSpPr/>
          <p:nvPr/>
        </p:nvCxnSpPr>
        <p:spPr>
          <a:xfrm flipH="1">
            <a:off x="2090193" y="4149080"/>
            <a:ext cx="2088231" cy="49233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35101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posting timesheets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328800"/>
            <a:ext cx="8488038" cy="423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631941" y="2520236"/>
            <a:ext cx="2808312" cy="646331"/>
          </a:xfrm>
          <a:prstGeom prst="rect">
            <a:avLst/>
          </a:prstGeom>
          <a:noFill/>
        </p:spPr>
        <p:txBody>
          <a:bodyPr wrap="square" rtlCol="0">
            <a:spAutoFit/>
          </a:bodyPr>
          <a:lstStyle/>
          <a:p>
            <a:r>
              <a:rPr lang="en-GB" dirty="0" smtClean="0">
                <a:solidFill>
                  <a:srgbClr val="FF0000"/>
                </a:solidFill>
                <a:latin typeface="Tahoma" pitchFamily="34" charset="0"/>
                <a:ea typeface="Tahoma" pitchFamily="34" charset="0"/>
                <a:cs typeface="Tahoma" pitchFamily="34" charset="0"/>
              </a:rPr>
              <a:t>Post all entries at the end of each day</a:t>
            </a:r>
            <a:endParaRPr lang="en-GB" dirty="0">
              <a:solidFill>
                <a:srgbClr val="FF0000"/>
              </a:solidFill>
              <a:latin typeface="Tahoma" pitchFamily="34" charset="0"/>
              <a:ea typeface="Tahoma" pitchFamily="34" charset="0"/>
              <a:cs typeface="Tahoma" pitchFamily="34" charset="0"/>
            </a:endParaRPr>
          </a:p>
        </p:txBody>
      </p:sp>
      <p:cxnSp>
        <p:nvCxnSpPr>
          <p:cNvPr id="9" name="Straight Arrow Connector 8"/>
          <p:cNvCxnSpPr/>
          <p:nvPr/>
        </p:nvCxnSpPr>
        <p:spPr>
          <a:xfrm flipH="1">
            <a:off x="1187625" y="3301177"/>
            <a:ext cx="2376263" cy="3500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91576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Job is now back with the CM</a:t>
            </a:r>
          </a:p>
        </p:txBody>
      </p:sp>
      <p:sp>
        <p:nvSpPr>
          <p:cNvPr id="2" name="Content Placeholder 1"/>
          <p:cNvSpPr>
            <a:spLocks noGrp="1"/>
          </p:cNvSpPr>
          <p:nvPr>
            <p:ph sz="quarter" idx="10"/>
          </p:nvPr>
        </p:nvSpPr>
        <p:spPr>
          <a:xfrm>
            <a:off x="467544" y="1340768"/>
            <a:ext cx="8207375" cy="1800200"/>
          </a:xfrm>
        </p:spPr>
        <p:txBody>
          <a:bodyPr/>
          <a:lstStyle/>
          <a:p>
            <a:pPr lvl="1"/>
            <a:r>
              <a:rPr lang="en-GB" sz="2000" dirty="0" smtClean="0"/>
              <a:t>If CM is happy that job has been completed ok and is fine to send to the client the CM will now complete the stage on Synergist </a:t>
            </a:r>
            <a:r>
              <a:rPr lang="en-GB" sz="2000" i="1" dirty="0" smtClean="0"/>
              <a:t>(except for the ‘deployment ‘ and ‘amends ‘phase .The deployment stage is only completed once the email has been deployed. Amends is completed once signed off)</a:t>
            </a:r>
            <a:endParaRPr lang="en-GB" sz="1400" b="0" dirty="0" smtClean="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38814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6838" y="40338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238" y="4186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1638" y="4338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7713" y="3409950"/>
            <a:ext cx="28575" cy="3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0113" y="3562350"/>
            <a:ext cx="28575" cy="3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613" y="3733800"/>
            <a:ext cx="88201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3681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Completing the stage/task</a:t>
            </a:r>
          </a:p>
        </p:txBody>
      </p:sp>
      <p:sp>
        <p:nvSpPr>
          <p:cNvPr id="2" name="Content Placeholder 1"/>
          <p:cNvSpPr>
            <a:spLocks noGrp="1"/>
          </p:cNvSpPr>
          <p:nvPr>
            <p:ph sz="quarter" idx="10"/>
          </p:nvPr>
        </p:nvSpPr>
        <p:spPr>
          <a:xfrm>
            <a:off x="467544" y="1340768"/>
            <a:ext cx="8207375" cy="1800200"/>
          </a:xfrm>
        </p:spPr>
        <p:txBody>
          <a:bodyPr/>
          <a:lstStyle/>
          <a:p>
            <a:pPr lvl="1"/>
            <a:r>
              <a:rPr lang="en-GB" sz="2000" dirty="0" smtClean="0"/>
              <a:t>Navigate to the schedule tab, double click on ‘done date’ and tick the ‘completed box’</a:t>
            </a:r>
            <a:endParaRPr lang="en-GB" sz="1400" dirty="0" smtClean="0"/>
          </a:p>
          <a:p>
            <a:pPr marL="457200" lvl="1" indent="0">
              <a:buNone/>
            </a:pPr>
            <a:endParaRPr lang="en-GB" sz="1400" b="0" dirty="0" smtClean="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38814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6838" y="40338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238" y="4186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1638" y="4338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7713" y="3409950"/>
            <a:ext cx="28575" cy="3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0113" y="3562350"/>
            <a:ext cx="28575" cy="3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563" y="2266950"/>
            <a:ext cx="88201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901" y="4900612"/>
            <a:ext cx="6524625"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40388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briefing in Amends </a:t>
            </a:r>
          </a:p>
        </p:txBody>
      </p:sp>
      <p:sp>
        <p:nvSpPr>
          <p:cNvPr id="2" name="Content Placeholder 1"/>
          <p:cNvSpPr>
            <a:spLocks noGrp="1"/>
          </p:cNvSpPr>
          <p:nvPr>
            <p:ph sz="quarter" idx="10"/>
          </p:nvPr>
        </p:nvSpPr>
        <p:spPr>
          <a:xfrm>
            <a:off x="467544" y="1340768"/>
            <a:ext cx="8207375" cy="1800200"/>
          </a:xfrm>
        </p:spPr>
        <p:txBody>
          <a:bodyPr/>
          <a:lstStyle/>
          <a:p>
            <a:r>
              <a:rPr lang="en-GB" sz="2000" b="0" dirty="0" smtClean="0"/>
              <a:t>Stages of design/HTML/copy  amends are already listed for each job as part of the template underneath the phase of ‘design amends’ ‘HTML amends’ ‘copy amends’ or ‘deployment amends’</a:t>
            </a:r>
          </a:p>
          <a:p>
            <a:r>
              <a:rPr lang="en-GB" sz="2000" b="0" dirty="0" smtClean="0"/>
              <a:t>Add the date the amends job came in and when they are due.</a:t>
            </a:r>
          </a:p>
          <a:p>
            <a:pPr marL="457200" lvl="1" indent="0">
              <a:buNone/>
            </a:pPr>
            <a:endParaRPr lang="en-GB" sz="1600" dirty="0"/>
          </a:p>
          <a:p>
            <a:pPr lvl="1"/>
            <a:endParaRPr lang="en-GB" sz="1400" dirty="0" smtClean="0"/>
          </a:p>
          <a:p>
            <a:pPr lvl="1"/>
            <a:endParaRPr lang="en-GB" sz="1400" b="0" dirty="0" smtClean="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38814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6838" y="40338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238" y="4186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1638" y="4338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288" y="3058269"/>
            <a:ext cx="6676032" cy="308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78307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Briefing in Amends - 2</a:t>
            </a:r>
          </a:p>
        </p:txBody>
      </p:sp>
      <p:sp>
        <p:nvSpPr>
          <p:cNvPr id="2" name="Content Placeholder 1"/>
          <p:cNvSpPr>
            <a:spLocks noGrp="1"/>
          </p:cNvSpPr>
          <p:nvPr>
            <p:ph sz="quarter" idx="10"/>
          </p:nvPr>
        </p:nvSpPr>
        <p:spPr>
          <a:xfrm>
            <a:off x="467544" y="1340768"/>
            <a:ext cx="8207375" cy="4032374"/>
          </a:xfrm>
        </p:spPr>
        <p:txBody>
          <a:bodyPr/>
          <a:lstStyle/>
          <a:p>
            <a:r>
              <a:rPr lang="en-GB" sz="2000" b="0" dirty="0" smtClean="0"/>
              <a:t>Click on ‘actions’ and then select ‘add time estimate’</a:t>
            </a:r>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5" y="1988840"/>
            <a:ext cx="6294428"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59337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3" name="Content Placeholder 2"/>
          <p:cNvSpPr>
            <a:spLocks noGrp="1"/>
          </p:cNvSpPr>
          <p:nvPr>
            <p:ph sz="quarter" idx="10"/>
          </p:nvPr>
        </p:nvSpPr>
        <p:spPr>
          <a:xfrm>
            <a:off x="467544" y="1268760"/>
            <a:ext cx="8207375" cy="4104382"/>
          </a:xfrm>
        </p:spPr>
        <p:txBody>
          <a:bodyPr/>
          <a:lstStyle/>
          <a:p>
            <a:pPr marL="57150" indent="0">
              <a:buNone/>
            </a:pPr>
            <a:r>
              <a:rPr lang="en-GB" b="0" dirty="0" smtClean="0"/>
              <a:t>1</a:t>
            </a:r>
            <a:r>
              <a:rPr lang="en-GB" b="1" dirty="0" smtClean="0"/>
              <a:t>. ‘</a:t>
            </a:r>
            <a:r>
              <a:rPr lang="en-GB" b="1" dirty="0" smtClean="0">
                <a:latin typeface="Arial" pitchFamily="34" charset="0"/>
                <a:cs typeface="Arial" pitchFamily="34" charset="0"/>
              </a:rPr>
              <a:t>Client live jobs’ view</a:t>
            </a:r>
          </a:p>
          <a:p>
            <a:pPr lvl="2"/>
            <a:r>
              <a:rPr lang="en-GB" dirty="0" err="1" smtClean="0">
                <a:latin typeface="Arial" pitchFamily="34" charset="0"/>
                <a:cs typeface="Arial" pitchFamily="34" charset="0"/>
              </a:rPr>
              <a:t>Eg</a:t>
            </a:r>
            <a:r>
              <a:rPr lang="en-GB" dirty="0" smtClean="0">
                <a:latin typeface="Arial" pitchFamily="34" charset="0"/>
                <a:cs typeface="Arial" pitchFamily="34" charset="0"/>
              </a:rPr>
              <a:t> Aviva live </a:t>
            </a:r>
            <a:r>
              <a:rPr lang="en-GB" dirty="0" smtClean="0"/>
              <a:t>jobs.</a:t>
            </a:r>
          </a:p>
          <a:p>
            <a:pPr marL="514350" lvl="1" indent="0">
              <a:buNone/>
            </a:pPr>
            <a:r>
              <a:rPr lang="en-GB" dirty="0" smtClean="0">
                <a:latin typeface="Arial" pitchFamily="34" charset="0"/>
                <a:cs typeface="Arial" pitchFamily="34" charset="0"/>
              </a:rPr>
              <a:t>- </a:t>
            </a:r>
            <a:r>
              <a:rPr lang="en-GB" sz="2000" dirty="0">
                <a:latin typeface="Arial" pitchFamily="34" charset="0"/>
                <a:cs typeface="Arial" pitchFamily="34" charset="0"/>
              </a:rPr>
              <a:t>t</a:t>
            </a:r>
            <a:r>
              <a:rPr lang="en-GB" sz="2000" dirty="0" smtClean="0">
                <a:latin typeface="Arial" pitchFamily="34" charset="0"/>
                <a:cs typeface="Arial" pitchFamily="34" charset="0"/>
              </a:rPr>
              <a:t>o create this view, navigate to the ‘job’ screen on the left-</a:t>
            </a:r>
            <a:r>
              <a:rPr lang="en-GB" sz="2000" dirty="0" err="1" smtClean="0">
                <a:latin typeface="Arial" pitchFamily="34" charset="0"/>
                <a:cs typeface="Arial" pitchFamily="34" charset="0"/>
              </a:rPr>
              <a:t>handside</a:t>
            </a:r>
            <a:r>
              <a:rPr lang="en-GB" sz="2000" dirty="0" smtClean="0">
                <a:latin typeface="Arial" pitchFamily="34" charset="0"/>
                <a:cs typeface="Arial" pitchFamily="34" charset="0"/>
              </a:rPr>
              <a:t> of the menu and then click on the search,       icon</a:t>
            </a:r>
            <a:endParaRPr lang="en-GB" sz="2000" dirty="0">
              <a:latin typeface="Arial" pitchFamily="34" charset="0"/>
              <a:cs typeface="Arial" pitchFamily="34"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6255" y="2814638"/>
            <a:ext cx="3524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3284984"/>
            <a:ext cx="3326261" cy="3107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27658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Briefing in Amends - 3</a:t>
            </a:r>
          </a:p>
        </p:txBody>
      </p:sp>
      <p:sp>
        <p:nvSpPr>
          <p:cNvPr id="2" name="Content Placeholder 1"/>
          <p:cNvSpPr>
            <a:spLocks noGrp="1"/>
          </p:cNvSpPr>
          <p:nvPr>
            <p:ph sz="quarter" idx="10"/>
          </p:nvPr>
        </p:nvSpPr>
        <p:spPr>
          <a:xfrm>
            <a:off x="467544" y="1340768"/>
            <a:ext cx="8207375" cy="4032374"/>
          </a:xfrm>
        </p:spPr>
        <p:txBody>
          <a:bodyPr/>
          <a:lstStyle/>
          <a:p>
            <a:pPr lvl="1">
              <a:buFont typeface="Arial" pitchFamily="34" charset="0"/>
              <a:buChar char="•"/>
            </a:pPr>
            <a:r>
              <a:rPr lang="en-GB" sz="2000" dirty="0" smtClean="0"/>
              <a:t>Add charge code of ‘DESIGN/Amends’</a:t>
            </a:r>
          </a:p>
          <a:p>
            <a:pPr lvl="1">
              <a:buFont typeface="Arial" pitchFamily="34" charset="0"/>
              <a:buChar char="•"/>
            </a:pPr>
            <a:r>
              <a:rPr lang="en-GB" sz="2000" dirty="0" smtClean="0"/>
              <a:t>Assign it to design team</a:t>
            </a:r>
          </a:p>
          <a:p>
            <a:pPr lvl="1">
              <a:buFont typeface="Arial" pitchFamily="34" charset="0"/>
              <a:buChar char="•"/>
            </a:pPr>
            <a:r>
              <a:rPr lang="en-GB" sz="2000" dirty="0" smtClean="0"/>
              <a:t>Add units of time/estimate for job</a:t>
            </a:r>
          </a:p>
          <a:p>
            <a:pPr lvl="1">
              <a:buFont typeface="Arial" pitchFamily="34" charset="0"/>
              <a:buChar char="•"/>
            </a:pPr>
            <a:r>
              <a:rPr lang="en-GB" sz="2000" dirty="0" smtClean="0"/>
              <a:t>Add the amends fee, if the amends are incurring a fee. Otherwise keep it as £0</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08" y="3933056"/>
            <a:ext cx="43434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266883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adding client charges/quote</a:t>
            </a:r>
          </a:p>
        </p:txBody>
      </p:sp>
      <p:sp>
        <p:nvSpPr>
          <p:cNvPr id="2" name="Content Placeholder 1"/>
          <p:cNvSpPr>
            <a:spLocks noGrp="1"/>
          </p:cNvSpPr>
          <p:nvPr>
            <p:ph sz="quarter" idx="10"/>
          </p:nvPr>
        </p:nvSpPr>
        <p:spPr>
          <a:xfrm>
            <a:off x="467544" y="1340768"/>
            <a:ext cx="8207375" cy="4032374"/>
          </a:xfrm>
        </p:spPr>
        <p:txBody>
          <a:bodyPr/>
          <a:lstStyle/>
          <a:p>
            <a:endParaRPr lang="en-GB" sz="2000" dirty="0" smtClean="0"/>
          </a:p>
          <a:p>
            <a:r>
              <a:rPr lang="en-GB" sz="2000" dirty="0" smtClean="0"/>
              <a:t>Click on ‘quote’ tab</a:t>
            </a:r>
            <a:endParaRPr lang="en-GB" sz="2000" b="0" dirty="0" smtClean="0"/>
          </a:p>
          <a:p>
            <a:endParaRPr lang="en-GB" sz="1800" b="0" dirty="0"/>
          </a:p>
          <a:p>
            <a:endParaRPr lang="en-GB" sz="1800" b="0"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204864"/>
            <a:ext cx="442397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711142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adding charges/quote - 2</a:t>
            </a:r>
          </a:p>
        </p:txBody>
      </p:sp>
      <p:sp>
        <p:nvSpPr>
          <p:cNvPr id="2" name="Content Placeholder 1"/>
          <p:cNvSpPr>
            <a:spLocks noGrp="1"/>
          </p:cNvSpPr>
          <p:nvPr>
            <p:ph sz="quarter" idx="10"/>
          </p:nvPr>
        </p:nvSpPr>
        <p:spPr>
          <a:xfrm>
            <a:off x="467544" y="1340768"/>
            <a:ext cx="8207375" cy="4032374"/>
          </a:xfrm>
        </p:spPr>
        <p:txBody>
          <a:bodyPr/>
          <a:lstStyle/>
          <a:p>
            <a:endParaRPr lang="en-GB" sz="2000" dirty="0" smtClean="0"/>
          </a:p>
          <a:p>
            <a:r>
              <a:rPr lang="en-GB" sz="2000" b="0" dirty="0" smtClean="0"/>
              <a:t>Click on ‘edit’ and then ‘add line’</a:t>
            </a:r>
          </a:p>
          <a:p>
            <a:r>
              <a:rPr lang="en-GB" sz="2000" b="0" dirty="0" smtClean="0"/>
              <a:t>Enter ‘line description’ and ‘unit price’ /charge of amends</a:t>
            </a:r>
            <a:endParaRPr lang="en-GB" sz="1800" b="0" dirty="0"/>
          </a:p>
          <a:p>
            <a:endParaRPr lang="en-GB" sz="1800" b="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2492896"/>
            <a:ext cx="6183041" cy="3439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6658902" y="439743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7337221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adding charges/quote - 3</a:t>
            </a:r>
          </a:p>
        </p:txBody>
      </p:sp>
      <p:sp>
        <p:nvSpPr>
          <p:cNvPr id="2" name="Content Placeholder 1"/>
          <p:cNvSpPr>
            <a:spLocks noGrp="1"/>
          </p:cNvSpPr>
          <p:nvPr>
            <p:ph sz="quarter" idx="10"/>
          </p:nvPr>
        </p:nvSpPr>
        <p:spPr>
          <a:xfrm>
            <a:off x="467544" y="1340768"/>
            <a:ext cx="8207375" cy="4032374"/>
          </a:xfrm>
        </p:spPr>
        <p:txBody>
          <a:bodyPr/>
          <a:lstStyle/>
          <a:p>
            <a:endParaRPr lang="en-GB" sz="2000" dirty="0" smtClean="0"/>
          </a:p>
          <a:p>
            <a:r>
              <a:rPr lang="en-GB" sz="2000" b="0" dirty="0" smtClean="0"/>
              <a:t>The line entry will now be on the ‘phase quotes’</a:t>
            </a:r>
          </a:p>
          <a:p>
            <a:r>
              <a:rPr lang="en-GB" sz="2000" b="0" dirty="0" smtClean="0">
                <a:solidFill>
                  <a:srgbClr val="FF0000"/>
                </a:solidFill>
              </a:rPr>
              <a:t>Important!  </a:t>
            </a:r>
            <a:r>
              <a:rPr lang="en-GB" sz="2000" b="0" dirty="0" smtClean="0"/>
              <a:t>You will need to amend the CM fee if it is a % of job total</a:t>
            </a:r>
            <a:endParaRPr lang="en-GB" sz="1800" b="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5799758" y="411581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2492896"/>
            <a:ext cx="4252094" cy="3245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Left Arrow 8"/>
          <p:cNvSpPr/>
          <p:nvPr/>
        </p:nvSpPr>
        <p:spPr>
          <a:xfrm>
            <a:off x="5580112" y="3191447"/>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97705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briefing into production</a:t>
            </a:r>
          </a:p>
        </p:txBody>
      </p:sp>
      <p:sp>
        <p:nvSpPr>
          <p:cNvPr id="2" name="Content Placeholder 1"/>
          <p:cNvSpPr>
            <a:spLocks noGrp="1"/>
          </p:cNvSpPr>
          <p:nvPr>
            <p:ph sz="quarter" idx="10"/>
          </p:nvPr>
        </p:nvSpPr>
        <p:spPr>
          <a:xfrm>
            <a:off x="467544" y="1340768"/>
            <a:ext cx="8207375" cy="4032374"/>
          </a:xfrm>
        </p:spPr>
        <p:txBody>
          <a:bodyPr/>
          <a:lstStyle/>
          <a:p>
            <a:pPr marL="0" indent="0">
              <a:buNone/>
            </a:pPr>
            <a:endParaRPr lang="en-GB" sz="1200" dirty="0" smtClean="0"/>
          </a:p>
          <a:p>
            <a:r>
              <a:rPr lang="en-GB" sz="2000" b="0" dirty="0"/>
              <a:t>Brief in using the whiteboards in the usual way</a:t>
            </a:r>
          </a:p>
          <a:p>
            <a:pPr marL="0" indent="0">
              <a:buNone/>
            </a:pPr>
            <a:r>
              <a:rPr lang="en-GB" sz="1200" dirty="0" smtClean="0"/>
              <a:t/>
            </a:r>
            <a:br>
              <a:rPr lang="en-GB" sz="1200" dirty="0" smtClean="0"/>
            </a:b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5392799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Once job is complete</a:t>
            </a:r>
          </a:p>
        </p:txBody>
      </p:sp>
      <p:sp>
        <p:nvSpPr>
          <p:cNvPr id="2" name="Content Placeholder 1"/>
          <p:cNvSpPr>
            <a:spLocks noGrp="1"/>
          </p:cNvSpPr>
          <p:nvPr>
            <p:ph sz="quarter" idx="10"/>
          </p:nvPr>
        </p:nvSpPr>
        <p:spPr>
          <a:xfrm>
            <a:off x="395536" y="1268760"/>
            <a:ext cx="8207375" cy="4464459"/>
          </a:xfrm>
        </p:spPr>
        <p:txBody>
          <a:bodyPr/>
          <a:lstStyle/>
          <a:p>
            <a:pPr marL="0" indent="0">
              <a:buNone/>
            </a:pPr>
            <a:r>
              <a:rPr lang="en-GB" sz="2000" b="0" dirty="0" smtClean="0"/>
              <a:t>As you complete each stage the </a:t>
            </a:r>
            <a:r>
              <a:rPr lang="en-GB" sz="2000" b="0" dirty="0"/>
              <a:t>stage will </a:t>
            </a:r>
            <a:r>
              <a:rPr lang="en-GB" sz="2000" b="0" dirty="0" smtClean="0"/>
              <a:t>be removed from  </a:t>
            </a:r>
            <a:r>
              <a:rPr lang="en-GB" sz="2000" b="0" dirty="0"/>
              <a:t>‘calendar bookings’ as a stage need to be worked on until it is </a:t>
            </a:r>
            <a:r>
              <a:rPr lang="en-GB" sz="2000" b="0" dirty="0" smtClean="0"/>
              <a:t>completed</a:t>
            </a:r>
            <a:endParaRPr lang="en-GB" sz="1800" b="0" dirty="0" smtClean="0"/>
          </a:p>
          <a:p>
            <a:endParaRPr lang="en-GB" sz="1800" b="0" dirty="0"/>
          </a:p>
          <a:p>
            <a:endParaRPr lang="en-GB" sz="1800" b="0" dirty="0"/>
          </a:p>
        </p:txBody>
      </p:sp>
      <p:pic>
        <p:nvPicPr>
          <p:cNvPr id="2048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492896"/>
            <a:ext cx="851535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13067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Once job is complete</a:t>
            </a:r>
          </a:p>
        </p:txBody>
      </p:sp>
      <p:sp>
        <p:nvSpPr>
          <p:cNvPr id="2" name="Content Placeholder 1"/>
          <p:cNvSpPr>
            <a:spLocks noGrp="1"/>
          </p:cNvSpPr>
          <p:nvPr>
            <p:ph sz="quarter" idx="10"/>
          </p:nvPr>
        </p:nvSpPr>
        <p:spPr>
          <a:xfrm>
            <a:off x="395536" y="1268760"/>
            <a:ext cx="8207375" cy="4464459"/>
          </a:xfrm>
        </p:spPr>
        <p:txBody>
          <a:bodyPr/>
          <a:lstStyle/>
          <a:p>
            <a:r>
              <a:rPr lang="en-GB" sz="2000" b="0" dirty="0" smtClean="0"/>
              <a:t>Navigate to the financial tab and tick ‘completed’</a:t>
            </a:r>
          </a:p>
          <a:p>
            <a:r>
              <a:rPr lang="en-GB" sz="2000" b="0" dirty="0" smtClean="0"/>
              <a:t>This will remove all stages from calendar bookings and remove job from ‘open jobs’</a:t>
            </a:r>
          </a:p>
          <a:p>
            <a:r>
              <a:rPr lang="en-GB" sz="2000" b="0" dirty="0" smtClean="0"/>
              <a:t>The job is now complete except for the invoice</a:t>
            </a:r>
            <a:endParaRPr lang="en-GB" sz="2000" b="0" dirty="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564" y="2733450"/>
            <a:ext cx="7001172" cy="302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1763688" y="1988840"/>
            <a:ext cx="2952328" cy="3168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148064" y="2636912"/>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85942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General</a:t>
            </a:r>
          </a:p>
          <a:p>
            <a:r>
              <a:rPr lang="en-GB" sz="2000" b="0" dirty="0" smtClean="0"/>
              <a:t>All timesheets need to be completed by the end of each day</a:t>
            </a:r>
          </a:p>
          <a:p>
            <a:r>
              <a:rPr lang="en-GB" sz="2000" b="0" dirty="0" smtClean="0"/>
              <a:t>All hours need to be added</a:t>
            </a:r>
          </a:p>
          <a:p>
            <a:r>
              <a:rPr lang="en-GB" sz="2000" b="0" dirty="0" smtClean="0"/>
              <a:t>Hours spent on internal work to be </a:t>
            </a:r>
            <a:r>
              <a:rPr lang="en-GB" sz="2000" b="0" dirty="0"/>
              <a:t>added against ‘Internal time and expenses</a:t>
            </a:r>
            <a:r>
              <a:rPr lang="en-GB" sz="2000" b="0" dirty="0" smtClean="0"/>
              <a:t>’</a:t>
            </a:r>
          </a:p>
          <a:p>
            <a:r>
              <a:rPr lang="en-GB" sz="2000" b="0" dirty="0" smtClean="0"/>
              <a:t>Need to add a timesheet entry for each internal meeting and client meeting you have on job</a:t>
            </a:r>
          </a:p>
          <a:p>
            <a:r>
              <a:rPr lang="en-GB" sz="2000" b="0" dirty="0" smtClean="0"/>
              <a:t>Roll up all activity on briefing into one timesheet entry at the end of the day based on the no of </a:t>
            </a:r>
            <a:r>
              <a:rPr lang="en-GB" sz="2000" b="0" dirty="0" err="1" smtClean="0"/>
              <a:t>mins</a:t>
            </a:r>
            <a:r>
              <a:rPr lang="en-GB" sz="2000" b="0" dirty="0" smtClean="0"/>
              <a:t>/hours spent on that job</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3717832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 CM’s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dirty="0" smtClean="0"/>
              <a:t>Navigate to the ‘web time/expenses’ menu option</a:t>
            </a:r>
          </a:p>
          <a:p>
            <a:r>
              <a:rPr lang="en-GB" sz="2000" dirty="0" smtClean="0"/>
              <a:t>Click on the ‘web time/expenses’ icon</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99" y="2564904"/>
            <a:ext cx="1568549" cy="2858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21493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- 2</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dirty="0" smtClean="0"/>
              <a:t>Click on ‘timesheets’ tab at the top left </a:t>
            </a:r>
            <a:r>
              <a:rPr lang="en-GB" sz="2000" dirty="0" err="1" smtClean="0"/>
              <a:t>handside</a:t>
            </a:r>
            <a:r>
              <a:rPr lang="en-GB" sz="2000" dirty="0" smtClean="0"/>
              <a:t> of the screen</a:t>
            </a:r>
          </a:p>
          <a:p>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20888"/>
            <a:ext cx="8027150" cy="2664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1763688" y="1988840"/>
            <a:ext cx="3672408"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942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3" name="Content Placeholder 2"/>
          <p:cNvSpPr>
            <a:spLocks noGrp="1"/>
          </p:cNvSpPr>
          <p:nvPr>
            <p:ph sz="quarter" idx="10"/>
          </p:nvPr>
        </p:nvSpPr>
        <p:spPr>
          <a:xfrm>
            <a:off x="467544" y="1268760"/>
            <a:ext cx="8207375" cy="4104382"/>
          </a:xfrm>
        </p:spPr>
        <p:txBody>
          <a:bodyPr/>
          <a:lstStyle/>
          <a:p>
            <a:pPr marL="971550" lvl="1" indent="-514350">
              <a:buAutoNum type="arabicPeriod"/>
            </a:pPr>
            <a:r>
              <a:rPr lang="en-GB" dirty="0" smtClean="0">
                <a:latin typeface="Arial" pitchFamily="34" charset="0"/>
                <a:cs typeface="Arial" pitchFamily="34" charset="0"/>
              </a:rPr>
              <a:t>Status – tick just live jobs</a:t>
            </a:r>
          </a:p>
          <a:p>
            <a:pPr marL="971550" lvl="1" indent="-514350">
              <a:buAutoNum type="arabicPeriod"/>
            </a:pPr>
            <a:r>
              <a:rPr lang="en-GB" dirty="0" smtClean="0">
                <a:latin typeface="Arial" pitchFamily="34" charset="0"/>
                <a:cs typeface="Arial" pitchFamily="34" charset="0"/>
              </a:rPr>
              <a:t>Navigate to ‘client query’ tab and select </a:t>
            </a:r>
          </a:p>
          <a:p>
            <a:pPr marL="57150" indent="0">
              <a:buNone/>
            </a:pPr>
            <a:r>
              <a:rPr lang="en-GB" sz="2400" b="0" dirty="0">
                <a:latin typeface="Arial" pitchFamily="34" charset="0"/>
                <a:cs typeface="Arial" pitchFamily="34" charset="0"/>
              </a:rPr>
              <a:t>t</a:t>
            </a:r>
            <a:r>
              <a:rPr lang="en-GB" sz="2400" b="0" dirty="0" smtClean="0">
                <a:latin typeface="Arial" pitchFamily="34" charset="0"/>
                <a:cs typeface="Arial" pitchFamily="34" charset="0"/>
              </a:rPr>
              <a:t>he client you want to create it</a:t>
            </a:r>
          </a:p>
          <a:p>
            <a:pPr marL="57150" indent="0">
              <a:buNone/>
            </a:pPr>
            <a:r>
              <a:rPr lang="en-GB" sz="2400" b="0" dirty="0" smtClean="0">
                <a:latin typeface="Arial" pitchFamily="34" charset="0"/>
                <a:cs typeface="Arial" pitchFamily="34" charset="0"/>
              </a:rPr>
              <a:t>for</a:t>
            </a:r>
          </a:p>
          <a:p>
            <a:pPr marL="457200" lvl="1" indent="0">
              <a:buNone/>
            </a:pPr>
            <a:endParaRPr lang="en-GB" dirty="0" smtClean="0">
              <a:latin typeface="Arial" pitchFamily="34" charset="0"/>
              <a:cs typeface="Arial"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8264" y="1245741"/>
            <a:ext cx="149542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7725" y="2898874"/>
            <a:ext cx="4486275"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05388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- 3</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b="0" dirty="0" smtClean="0"/>
              <a:t>Select ‘client’, and then ‘job’, ‘phase’, and ‘stage’ you are adding time for. If you are adding time for the previous day you can amend the date here</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504" y="2564904"/>
            <a:ext cx="4657725"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flipH="1">
            <a:off x="1547664" y="2276872"/>
            <a:ext cx="432048" cy="3168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07796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- 4</a:t>
            </a:r>
          </a:p>
        </p:txBody>
      </p:sp>
      <p:sp>
        <p:nvSpPr>
          <p:cNvPr id="2" name="Content Placeholder 1"/>
          <p:cNvSpPr>
            <a:spLocks noGrp="1"/>
          </p:cNvSpPr>
          <p:nvPr>
            <p:ph sz="quarter" idx="10"/>
          </p:nvPr>
        </p:nvSpPr>
        <p:spPr>
          <a:xfrm>
            <a:off x="395536" y="1268760"/>
            <a:ext cx="8207375" cy="4032374"/>
          </a:xfrm>
        </p:spPr>
        <p:txBody>
          <a:bodyPr/>
          <a:lstStyle/>
          <a:p>
            <a:pPr lvl="1"/>
            <a:r>
              <a:rPr lang="en-GB" sz="2000" b="1" dirty="0" smtClean="0"/>
              <a:t>Activity type. </a:t>
            </a:r>
            <a:r>
              <a:rPr lang="en-GB" sz="2000" dirty="0" smtClean="0"/>
              <a:t>This should be updated to ‘Campaign Management’</a:t>
            </a:r>
          </a:p>
          <a:p>
            <a:pPr lvl="1"/>
            <a:r>
              <a:rPr lang="en-GB" sz="2000" b="1" dirty="0" smtClean="0"/>
              <a:t>Charge code. </a:t>
            </a:r>
            <a:r>
              <a:rPr lang="en-GB" sz="2000" dirty="0" smtClean="0"/>
              <a:t>For all client work this should be set to ‘CM/Hourly rate Billable’ For all internal tasks ( CM team meeting, internal projects) set this to CM/non billable</a:t>
            </a:r>
          </a:p>
          <a:p>
            <a:pPr lvl="1"/>
            <a:r>
              <a:rPr lang="en-GB" sz="2000" b="1" dirty="0" smtClean="0"/>
              <a:t>Normal hours. </a:t>
            </a:r>
            <a:r>
              <a:rPr lang="en-GB" sz="2000" dirty="0" smtClean="0"/>
              <a:t>Add the amount of time. Use 15 min increments of 0.25, 0.50 0.75 1 hour. </a:t>
            </a:r>
          </a:p>
          <a:p>
            <a:pPr lvl="1"/>
            <a:r>
              <a:rPr lang="en-GB" sz="2000" b="1" dirty="0" smtClean="0"/>
              <a:t>Work done. </a:t>
            </a:r>
            <a:r>
              <a:rPr lang="en-GB" sz="2000" dirty="0" smtClean="0"/>
              <a:t>Add brief description of work completed</a:t>
            </a:r>
          </a:p>
          <a:p>
            <a:pPr lvl="1"/>
            <a:r>
              <a:rPr lang="en-GB" sz="2000" b="1" dirty="0" smtClean="0"/>
              <a:t>Add. </a:t>
            </a:r>
            <a:r>
              <a:rPr lang="en-GB" sz="2000" dirty="0" smtClean="0"/>
              <a:t>Click add one finished</a:t>
            </a:r>
            <a:r>
              <a:rPr lang="en-GB" sz="1600" dirty="0" smtClean="0"/>
              <a:t/>
            </a:r>
            <a:br>
              <a:rPr lang="en-GB" sz="1600" dirty="0" smtClean="0"/>
            </a:br>
            <a:endParaRPr lang="en-GB" sz="16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21261569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- 5</a:t>
            </a:r>
          </a:p>
        </p:txBody>
      </p:sp>
      <p:sp>
        <p:nvSpPr>
          <p:cNvPr id="2" name="Content Placeholder 1"/>
          <p:cNvSpPr>
            <a:spLocks noGrp="1"/>
          </p:cNvSpPr>
          <p:nvPr>
            <p:ph sz="quarter" idx="10"/>
          </p:nvPr>
        </p:nvSpPr>
        <p:spPr>
          <a:xfrm>
            <a:off x="395536" y="1268760"/>
            <a:ext cx="8207375" cy="4032374"/>
          </a:xfrm>
        </p:spPr>
        <p:txBody>
          <a:bodyPr/>
          <a:lstStyle/>
          <a:p>
            <a:pPr marL="457200" lvl="1" indent="0">
              <a:buNone/>
            </a:pPr>
            <a:r>
              <a:rPr lang="en-GB" sz="1600" dirty="0" smtClean="0"/>
              <a:t/>
            </a:r>
            <a:br>
              <a:rPr lang="en-GB" sz="1600" dirty="0" smtClean="0"/>
            </a:br>
            <a:endParaRPr lang="en-GB" sz="16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99" y="1124744"/>
            <a:ext cx="5256584" cy="4849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54631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- 6</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b="0" dirty="0" smtClean="0"/>
              <a:t>Continue to add entries for all jobs you have worked on that day</a:t>
            </a:r>
          </a:p>
          <a:p>
            <a:r>
              <a:rPr lang="en-GB" sz="2000" b="0" dirty="0" smtClean="0"/>
              <a:t>Once completed and you are happy with all entries for day click on ‘post all’</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cxnSp>
        <p:nvCxnSpPr>
          <p:cNvPr id="4" name="Straight Arrow Connector 3"/>
          <p:cNvCxnSpPr/>
          <p:nvPr/>
        </p:nvCxnSpPr>
        <p:spPr>
          <a:xfrm flipH="1">
            <a:off x="179512" y="2204864"/>
            <a:ext cx="7848872"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0" y="2636912"/>
            <a:ext cx="10177336" cy="1489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967535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a:t>
            </a:r>
            <a:r>
              <a:rPr lang="en-US" dirty="0"/>
              <a:t>7</a:t>
            </a:r>
            <a:endParaRPr lang="en-US" dirty="0" smtClean="0"/>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2000" dirty="0" smtClean="0"/>
          </a:p>
          <a:p>
            <a:pPr marL="0" indent="0">
              <a:buNone/>
            </a:pPr>
            <a:r>
              <a:rPr lang="en-GB" sz="2000" dirty="0" smtClean="0"/>
              <a:t>Assigning time to non client specific work</a:t>
            </a:r>
            <a:endParaRPr lang="en-GB" sz="2000" dirty="0"/>
          </a:p>
          <a:p>
            <a:r>
              <a:rPr lang="en-GB" sz="2000" b="0" dirty="0" smtClean="0"/>
              <a:t>Select client of ‘Alchemy Worx’ </a:t>
            </a:r>
          </a:p>
          <a:p>
            <a:r>
              <a:rPr lang="en-GB" sz="2000" b="0" dirty="0" smtClean="0"/>
              <a:t>Select job of ‘Internal time and expenses’</a:t>
            </a:r>
          </a:p>
          <a:p>
            <a:r>
              <a:rPr lang="en-GB" sz="2000" b="0" dirty="0" smtClean="0"/>
              <a:t>Select phase of ‘internal meetings’ or ‘Research and Admin’</a:t>
            </a:r>
          </a:p>
          <a:p>
            <a:pPr marL="457200" lvl="1" indent="0">
              <a:buNone/>
            </a:pPr>
            <a:endParaRPr lang="en-GB" sz="12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829" y="3501008"/>
            <a:ext cx="675322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91593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a:t>
            </a:r>
            <a:r>
              <a:rPr lang="en-US" dirty="0"/>
              <a:t>8</a:t>
            </a:r>
            <a:endParaRPr lang="en-US" dirty="0" smtClean="0"/>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dirty="0" smtClean="0"/>
              <a:t>Summary view</a:t>
            </a:r>
          </a:p>
          <a:p>
            <a:pPr lvl="1"/>
            <a:r>
              <a:rPr lang="en-GB" sz="1600" dirty="0" smtClean="0"/>
              <a:t>You can view your entries for the day or week here</a:t>
            </a:r>
          </a:p>
          <a:p>
            <a:pPr lvl="1"/>
            <a:r>
              <a:rPr lang="en-GB" sz="1600" b="1" dirty="0" smtClean="0"/>
              <a:t>You need to ensure by 5.30 on each Friday all time submissions are correct and posted for previous week work</a:t>
            </a:r>
            <a:r>
              <a:rPr lang="en-GB" sz="1600" dirty="0" smtClean="0"/>
              <a:t/>
            </a:r>
            <a:br>
              <a:rPr lang="en-GB" sz="1600" dirty="0" smtClean="0"/>
            </a:br>
            <a:endParaRPr lang="en-GB" sz="16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 y="2996952"/>
            <a:ext cx="9816802" cy="136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917295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Draft invoice</a:t>
            </a:r>
          </a:p>
        </p:txBody>
      </p:sp>
      <p:sp>
        <p:nvSpPr>
          <p:cNvPr id="2" name="Content Placeholder 1"/>
          <p:cNvSpPr>
            <a:spLocks noGrp="1"/>
          </p:cNvSpPr>
          <p:nvPr>
            <p:ph sz="quarter" idx="10"/>
          </p:nvPr>
        </p:nvSpPr>
        <p:spPr>
          <a:xfrm>
            <a:off x="395536" y="1268760"/>
            <a:ext cx="8207375" cy="3240360"/>
          </a:xfrm>
        </p:spPr>
        <p:txBody>
          <a:bodyPr/>
          <a:lstStyle/>
          <a:p>
            <a:pPr marL="0" indent="0">
              <a:buNone/>
            </a:pPr>
            <a:endParaRPr lang="en-GB" sz="800" dirty="0" smtClean="0"/>
          </a:p>
          <a:p>
            <a:pPr marL="0" indent="0">
              <a:buNone/>
            </a:pPr>
            <a:r>
              <a:rPr lang="en-GB" sz="2000" dirty="0" smtClean="0"/>
              <a:t>Once job is fully complete raise draft invoice</a:t>
            </a:r>
          </a:p>
          <a:p>
            <a:r>
              <a:rPr lang="en-GB" sz="2000" b="0" dirty="0" smtClean="0"/>
              <a:t>Before competing invoice, check all costs have been assigned to phase quote – especially amends and the correct CM fee!</a:t>
            </a:r>
          </a:p>
          <a:p>
            <a:r>
              <a:rPr lang="en-GB" sz="2000" b="0" dirty="0" smtClean="0"/>
              <a:t>The CM fee will need to be added manually if any costs have changed</a:t>
            </a:r>
          </a:p>
          <a:p>
            <a:endParaRPr lang="en-GB" sz="2000" b="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r>
              <a:rPr lang="en-GB" sz="1800" b="0" dirty="0" err="1" smtClean="0"/>
              <a:t>dsdfdfdffdfdf</a:t>
            </a:r>
            <a:endParaRPr lang="en-GB" sz="1800" b="0" dirty="0" smtClean="0"/>
          </a:p>
          <a:p>
            <a:r>
              <a:rPr lang="en-GB" sz="1800" b="0" dirty="0" err="1" smtClean="0"/>
              <a:t>htgghht</a:t>
            </a:r>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3212975"/>
            <a:ext cx="6048672" cy="3240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eft Arrow 5"/>
          <p:cNvSpPr/>
          <p:nvPr/>
        </p:nvSpPr>
        <p:spPr>
          <a:xfrm>
            <a:off x="6482500" y="5661248"/>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eft Arrow 12"/>
          <p:cNvSpPr/>
          <p:nvPr/>
        </p:nvSpPr>
        <p:spPr>
          <a:xfrm>
            <a:off x="6482500" y="4330535"/>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1133617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Draft invoice 1</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Once job complete raise draft invoice</a:t>
            </a:r>
          </a:p>
          <a:p>
            <a:pPr lvl="1">
              <a:buFont typeface="Arial" pitchFamily="34" charset="0"/>
              <a:buChar char="•"/>
            </a:pPr>
            <a:r>
              <a:rPr lang="en-GB" sz="1800" dirty="0" smtClean="0">
                <a:hlinkClick r:id="rId2" action="ppaction://hlinkfile"/>
              </a:rPr>
              <a:t>See page 40 of User guide </a:t>
            </a:r>
            <a:endParaRPr lang="en-GB" sz="1800" dirty="0"/>
          </a:p>
          <a:p>
            <a:pPr lvl="1">
              <a:buFont typeface="Arial" pitchFamily="34" charset="0"/>
              <a:buChar char="•"/>
            </a:pPr>
            <a:r>
              <a:rPr lang="en-GB" sz="1800" dirty="0" smtClean="0"/>
              <a:t>Navigate to the ‘financial’ tab on the job</a:t>
            </a:r>
            <a:endParaRPr lang="en-GB" sz="1800" dirty="0"/>
          </a:p>
          <a:p>
            <a:pPr lvl="1">
              <a:buFont typeface="Arial" pitchFamily="34" charset="0"/>
              <a:buChar char="•"/>
            </a:pPr>
            <a:r>
              <a:rPr lang="en-GB" sz="1800" dirty="0" smtClean="0"/>
              <a:t>Select ‘new’</a:t>
            </a:r>
          </a:p>
          <a:p>
            <a:pPr lvl="1">
              <a:buFont typeface="Arial" pitchFamily="34" charset="0"/>
              <a:buChar char="•"/>
            </a:pPr>
            <a:endParaRPr lang="en-GB" sz="1800" dirty="0"/>
          </a:p>
          <a:p>
            <a:pPr lvl="1">
              <a:buFont typeface="Arial" pitchFamily="34" charset="0"/>
              <a:buChar char="•"/>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3212976"/>
            <a:ext cx="7629525"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2483768" y="3068960"/>
            <a:ext cx="2016224" cy="19442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0464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Draft invoice 2</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Address details</a:t>
            </a:r>
          </a:p>
          <a:p>
            <a:pPr lvl="1">
              <a:buFont typeface="Arial" pitchFamily="34" charset="0"/>
              <a:buChar char="•"/>
            </a:pPr>
            <a:r>
              <a:rPr lang="en-GB" sz="1800" dirty="0" smtClean="0"/>
              <a:t>If the invoice or delivery address is different to the company address select it here</a:t>
            </a:r>
          </a:p>
          <a:p>
            <a:pPr lvl="1">
              <a:buFont typeface="Arial" pitchFamily="34" charset="0"/>
              <a:buChar char="•"/>
            </a:pPr>
            <a:r>
              <a:rPr lang="en-GB" sz="1800" dirty="0" smtClean="0"/>
              <a:t>Otherwise select ‘next’ and move onto next screen</a:t>
            </a:r>
          </a:p>
          <a:p>
            <a:pPr lvl="1">
              <a:buFont typeface="Arial" pitchFamily="34" charset="0"/>
              <a:buChar char="•"/>
            </a:pPr>
            <a:endParaRPr lang="en-GB" sz="1800" dirty="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140968"/>
            <a:ext cx="5479284" cy="3026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631766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- 3</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b="0" dirty="0"/>
              <a:t>A</a:t>
            </a:r>
            <a:r>
              <a:rPr lang="en-GB" sz="2000" b="0" dirty="0" smtClean="0"/>
              <a:t>ll phases of job are invoiced as default. If you are only invoicing for one phase of job select it here</a:t>
            </a:r>
          </a:p>
          <a:p>
            <a:r>
              <a:rPr lang="en-GB" sz="2000" b="0" dirty="0" smtClean="0"/>
              <a:t>Select ‘next’ </a:t>
            </a:r>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564904"/>
            <a:ext cx="5145478" cy="3712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4716016" y="1988840"/>
            <a:ext cx="529208" cy="22689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0995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4" name="Content Placeholder 3"/>
          <p:cNvSpPr>
            <a:spLocks noGrp="1"/>
          </p:cNvSpPr>
          <p:nvPr>
            <p:ph sz="quarter" idx="10"/>
          </p:nvPr>
        </p:nvSpPr>
        <p:spPr/>
        <p:txBody>
          <a:bodyPr/>
          <a:lstStyle/>
          <a:p>
            <a:pPr marL="0" indent="0">
              <a:buNone/>
            </a:pPr>
            <a:r>
              <a:rPr lang="en-GB" sz="2000" b="0" dirty="0" smtClean="0"/>
              <a:t>3. Save the view as a new view for </a:t>
            </a:r>
          </a:p>
          <a:p>
            <a:pPr marL="0" indent="0">
              <a:buNone/>
            </a:pPr>
            <a:r>
              <a:rPr lang="en-GB" sz="2000" b="0" dirty="0" smtClean="0"/>
              <a:t>yourself as ‘</a:t>
            </a:r>
            <a:r>
              <a:rPr lang="en-GB" sz="2000" b="0" dirty="0" err="1" smtClean="0"/>
              <a:t>client_live_jobs</a:t>
            </a:r>
            <a:r>
              <a:rPr lang="en-GB" sz="2000" b="0" dirty="0" smtClean="0"/>
              <a:t>’</a:t>
            </a:r>
          </a:p>
          <a:p>
            <a:pPr marL="0" indent="0">
              <a:buNone/>
            </a:pPr>
            <a:endParaRPr lang="en-GB" sz="2000" b="0" dirty="0"/>
          </a:p>
          <a:p>
            <a:pPr marL="0" indent="0">
              <a:buNone/>
            </a:pPr>
            <a:endParaRPr lang="en-GB" sz="2000" b="0" dirty="0" smtClean="0"/>
          </a:p>
          <a:p>
            <a:pPr marL="0" indent="0">
              <a:buNone/>
            </a:pPr>
            <a:r>
              <a:rPr lang="en-GB" sz="2000" b="0" dirty="0" smtClean="0"/>
              <a:t>4. You will now have this view saved under</a:t>
            </a:r>
          </a:p>
          <a:p>
            <a:pPr marL="0" indent="0">
              <a:buNone/>
            </a:pPr>
            <a:r>
              <a:rPr lang="en-GB" sz="2000" b="0" dirty="0" smtClean="0"/>
              <a:t>‘my views’</a:t>
            </a:r>
          </a:p>
          <a:p>
            <a:pPr marL="0" indent="0">
              <a:buNone/>
            </a:pPr>
            <a:endParaRPr lang="en-GB" sz="20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1728042"/>
            <a:ext cx="31623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75" y="35766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275" y="37290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675" y="38814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075" y="40338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088" y="2996952"/>
            <a:ext cx="313372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481554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- 4</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b="0" dirty="0" smtClean="0"/>
              <a:t>Select to show all content by phase as built on quote</a:t>
            </a:r>
          </a:p>
          <a:p>
            <a:r>
              <a:rPr lang="en-GB" sz="2000" b="0" dirty="0" smtClean="0"/>
              <a:t>And select ‘next’</a:t>
            </a:r>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229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420888"/>
            <a:ext cx="4095455"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259632" y="1844824"/>
            <a:ext cx="0" cy="17567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68098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- 5</a:t>
            </a:r>
          </a:p>
        </p:txBody>
      </p:sp>
      <p:sp>
        <p:nvSpPr>
          <p:cNvPr id="2" name="Content Placeholder 1"/>
          <p:cNvSpPr>
            <a:spLocks noGrp="1"/>
          </p:cNvSpPr>
          <p:nvPr>
            <p:ph sz="quarter" idx="10"/>
          </p:nvPr>
        </p:nvSpPr>
        <p:spPr>
          <a:xfrm>
            <a:off x="395536" y="1268760"/>
            <a:ext cx="8207375" cy="4032374"/>
          </a:xfrm>
        </p:spPr>
        <p:txBody>
          <a:bodyPr/>
          <a:lstStyle/>
          <a:p>
            <a:r>
              <a:rPr lang="en-GB" sz="2000" dirty="0"/>
              <a:t>Click on </a:t>
            </a:r>
            <a:r>
              <a:rPr lang="en-GB" sz="2000" dirty="0" smtClean="0"/>
              <a:t>‘next’</a:t>
            </a:r>
            <a:endParaRPr lang="en-GB" sz="200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772816"/>
            <a:ext cx="4742322"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890409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5b</a:t>
            </a:r>
          </a:p>
        </p:txBody>
      </p:sp>
      <p:sp>
        <p:nvSpPr>
          <p:cNvPr id="2" name="Content Placeholder 1"/>
          <p:cNvSpPr>
            <a:spLocks noGrp="1"/>
          </p:cNvSpPr>
          <p:nvPr>
            <p:ph sz="quarter" idx="10"/>
          </p:nvPr>
        </p:nvSpPr>
        <p:spPr>
          <a:xfrm>
            <a:off x="395536" y="1268760"/>
            <a:ext cx="8207375" cy="4032374"/>
          </a:xfrm>
        </p:spPr>
        <p:txBody>
          <a:bodyPr/>
          <a:lstStyle/>
          <a:p>
            <a:r>
              <a:rPr lang="en-GB" sz="2000" dirty="0" smtClean="0"/>
              <a:t>If you need to amend the details on the invoice description. </a:t>
            </a:r>
            <a:r>
              <a:rPr lang="en-GB" sz="2000" b="0" dirty="0" smtClean="0"/>
              <a:t>For example to state ‘ Email marketing services </a:t>
            </a:r>
            <a:r>
              <a:rPr lang="en-GB" sz="2000" b="0" dirty="0" err="1" smtClean="0"/>
              <a:t>jan</a:t>
            </a:r>
            <a:r>
              <a:rPr lang="en-GB" sz="2000" b="0" dirty="0" smtClean="0"/>
              <a:t>’ then go back to previous screen and amend ‘quote’ to ‘show wording’ and select ‘job’</a:t>
            </a:r>
            <a:endParaRPr lang="en-GB" sz="20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708920"/>
            <a:ext cx="3019425"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607989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5c</a:t>
            </a:r>
          </a:p>
        </p:txBody>
      </p:sp>
      <p:sp>
        <p:nvSpPr>
          <p:cNvPr id="2" name="Content Placeholder 1"/>
          <p:cNvSpPr>
            <a:spLocks noGrp="1"/>
          </p:cNvSpPr>
          <p:nvPr>
            <p:ph sz="quarter" idx="10"/>
          </p:nvPr>
        </p:nvSpPr>
        <p:spPr>
          <a:xfrm>
            <a:off x="395536" y="1268760"/>
            <a:ext cx="8207375" cy="4032374"/>
          </a:xfrm>
        </p:spPr>
        <p:txBody>
          <a:bodyPr/>
          <a:lstStyle/>
          <a:p>
            <a:r>
              <a:rPr lang="en-GB" sz="2000" b="0" dirty="0" smtClean="0"/>
              <a:t>Now go to ‘edit mode’ and amend the line details of what you want to appear on the invoice (as below)</a:t>
            </a:r>
            <a:endParaRPr lang="en-GB" sz="20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132856"/>
            <a:ext cx="5760640" cy="370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736807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- 6</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Nominal codes  now need to be pulled through</a:t>
            </a:r>
          </a:p>
          <a:p>
            <a:pPr lvl="1"/>
            <a:r>
              <a:rPr lang="en-GB" sz="1600" dirty="0" smtClean="0"/>
              <a:t>Click on ‘edit’ and then select ‘auto analysis builder’ </a:t>
            </a:r>
          </a:p>
          <a:p>
            <a:endParaRPr lang="en-GB" sz="2000" b="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204864"/>
            <a:ext cx="5760640" cy="3574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013427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- 7</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Check nominal codes descriptions ( are work we have completed) and amounts are correct</a:t>
            </a:r>
            <a:endParaRPr lang="en-GB" sz="1600" dirty="0" smtClean="0"/>
          </a:p>
          <a:p>
            <a:endParaRPr lang="en-GB" sz="2000" b="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132856"/>
            <a:ext cx="6480720" cy="3712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573079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a:t>
            </a:r>
            <a:r>
              <a:rPr lang="en-US" dirty="0"/>
              <a:t>8</a:t>
            </a:r>
            <a:endParaRPr lang="en-US" dirty="0" smtClean="0"/>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pPr marL="0" indent="0">
              <a:buNone/>
            </a:pPr>
            <a:r>
              <a:rPr lang="en-GB" sz="2000" dirty="0" smtClean="0"/>
              <a:t>Click on ‘finish’</a:t>
            </a:r>
          </a:p>
          <a:p>
            <a:pPr lvl="1"/>
            <a:r>
              <a:rPr lang="en-GB" sz="1600" dirty="0" smtClean="0"/>
              <a:t>It is now ‘ready for approval’ once draft complete.</a:t>
            </a:r>
          </a:p>
          <a:p>
            <a:pPr lvl="1"/>
            <a:r>
              <a:rPr lang="en-GB" sz="1600" dirty="0" smtClean="0"/>
              <a:t>You can no exit invoice screen and press ‘ok’</a:t>
            </a:r>
          </a:p>
          <a:p>
            <a:pPr lvl="1"/>
            <a:r>
              <a:rPr lang="en-GB" sz="1600" dirty="0" smtClean="0"/>
              <a:t>Claire R/John and Tatiana will ‘approve’ all invoices</a:t>
            </a:r>
            <a:endParaRPr lang="en-GB" sz="1600" dirty="0"/>
          </a:p>
          <a:p>
            <a:pPr lvl="1"/>
            <a:r>
              <a:rPr lang="en-GB" sz="1600" dirty="0" smtClean="0"/>
              <a:t>Invoice will remain as draft until it is ‘made real’ </a:t>
            </a:r>
            <a:r>
              <a:rPr lang="en-GB" sz="1600" dirty="0"/>
              <a:t> </a:t>
            </a:r>
            <a:r>
              <a:rPr lang="en-GB" sz="1600" dirty="0" smtClean="0"/>
              <a:t>by finance team</a:t>
            </a:r>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43282874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- 9</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For approvers (Claire R /John and Tatiana)</a:t>
            </a:r>
          </a:p>
          <a:p>
            <a:pPr lvl="1"/>
            <a:r>
              <a:rPr lang="en-GB" sz="1400" dirty="0" smtClean="0"/>
              <a:t>On a daily basis navigate to the ‘draft invoices’ screen on the menu bar</a:t>
            </a:r>
            <a:br>
              <a:rPr lang="en-GB" sz="1400" dirty="0" smtClean="0"/>
            </a:br>
            <a:endParaRPr lang="en-GB" sz="14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204864"/>
            <a:ext cx="6448717"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1619672" y="439147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2360553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a:t>
            </a:r>
            <a:r>
              <a:rPr lang="en-US" dirty="0"/>
              <a:t>8</a:t>
            </a:r>
            <a:endParaRPr lang="en-US" dirty="0" smtClean="0"/>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b="0" dirty="0" smtClean="0"/>
              <a:t>Double click on the invoice you want to approve</a:t>
            </a:r>
          </a:p>
          <a:p>
            <a:pPr marL="457200" lvl="1" indent="0">
              <a:buNone/>
            </a:pPr>
            <a:r>
              <a:rPr lang="en-GB" sz="1400" dirty="0" smtClean="0"/>
              <a:t/>
            </a:r>
            <a:br>
              <a:rPr lang="en-GB" sz="1400" dirty="0" smtClean="0"/>
            </a:br>
            <a:endParaRPr lang="en-GB" sz="14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988840"/>
            <a:ext cx="6448717"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7092280" y="2826644"/>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7760158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- 9</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b="0" dirty="0" smtClean="0"/>
              <a:t>Check the invoice totals.</a:t>
            </a:r>
          </a:p>
          <a:p>
            <a:pPr lvl="1"/>
            <a:r>
              <a:rPr lang="en-GB" sz="1600" dirty="0" smtClean="0"/>
              <a:t>Check the CM fee is correct</a:t>
            </a:r>
          </a:p>
          <a:p>
            <a:pPr lvl="1"/>
            <a:r>
              <a:rPr lang="en-GB" sz="1600" b="0" dirty="0" smtClean="0"/>
              <a:t>Check all phases and stages have been invoiced for</a:t>
            </a:r>
          </a:p>
          <a:p>
            <a:pPr lvl="1"/>
            <a:r>
              <a:rPr lang="en-GB" sz="1600" dirty="0" smtClean="0"/>
              <a:t>If you are happy with invoice click on ‘make real’  </a:t>
            </a:r>
            <a:r>
              <a:rPr lang="en-GB" sz="1000" dirty="0" smtClean="0">
                <a:solidFill>
                  <a:srgbClr val="FF0000"/>
                </a:solidFill>
              </a:rPr>
              <a:t>KR: is this guidance for Finance as Finance should make Real- might want to make clear in doc???</a:t>
            </a:r>
          </a:p>
          <a:p>
            <a:pPr lvl="1"/>
            <a:endParaRPr lang="en-GB" sz="1600" b="0" dirty="0" smtClean="0"/>
          </a:p>
          <a:p>
            <a:pPr marL="457200" lvl="1" indent="0">
              <a:buNone/>
            </a:pPr>
            <a:r>
              <a:rPr lang="en-GB" sz="1400" dirty="0" smtClean="0"/>
              <a:t/>
            </a:r>
            <a:br>
              <a:rPr lang="en-GB" sz="1400" dirty="0" smtClean="0"/>
            </a:br>
            <a:endParaRPr lang="en-GB" sz="14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3429000"/>
            <a:ext cx="3944584"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Left Arrow 3"/>
          <p:cNvSpPr/>
          <p:nvPr/>
        </p:nvSpPr>
        <p:spPr>
          <a:xfrm>
            <a:off x="2954685" y="5692363"/>
            <a:ext cx="2812625"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3996060"/>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2003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Black 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ck (White 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lchemyworx">
      <a:majorFont>
        <a:latin typeface="HelveticaNeue-Bold"/>
        <a:ea typeface=""/>
        <a:cs typeface=""/>
      </a:majorFont>
      <a:minorFont>
        <a:latin typeface="HelveticaNeue-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 2003 template</Template>
  <TotalTime>11708</TotalTime>
  <Words>5625</Words>
  <Application>Microsoft Office PowerPoint</Application>
  <PresentationFormat>On-screen Show (4:3)</PresentationFormat>
  <Paragraphs>1095</Paragraphs>
  <Slides>152</Slides>
  <Notes>0</Notes>
  <HiddenSlides>0</HiddenSlides>
  <MMClips>0</MMClips>
  <ScaleCrop>false</ScaleCrop>
  <HeadingPairs>
    <vt:vector size="4" baseType="variant">
      <vt:variant>
        <vt:lpstr>Theme</vt:lpstr>
      </vt:variant>
      <vt:variant>
        <vt:i4>3</vt:i4>
      </vt:variant>
      <vt:variant>
        <vt:lpstr>Slide Titles</vt:lpstr>
      </vt:variant>
      <vt:variant>
        <vt:i4>152</vt:i4>
      </vt:variant>
    </vt:vector>
  </HeadingPairs>
  <TitlesOfParts>
    <vt:vector size="155" baseType="lpstr">
      <vt:lpstr>Powerpoint 2003 template</vt:lpstr>
      <vt:lpstr>White (Black footer)</vt:lpstr>
      <vt:lpstr>Black (White footer)</vt:lpstr>
      <vt:lpstr>AW Workflow with Synergist</vt:lpstr>
      <vt:lpstr>Overview - REDO</vt:lpstr>
      <vt:lpstr>PowerPoint Presentation</vt:lpstr>
      <vt:lpstr>Contents</vt:lpstr>
      <vt:lpstr>Views</vt:lpstr>
      <vt:lpstr>CM views to use</vt:lpstr>
      <vt:lpstr>CM views to set up</vt:lpstr>
      <vt:lpstr>CM views to set up</vt:lpstr>
      <vt:lpstr>CM views to set up</vt:lpstr>
      <vt:lpstr>CM views to set up</vt:lpstr>
      <vt:lpstr>CM views to set up</vt:lpstr>
      <vt:lpstr>Prospects &gt; Clients</vt:lpstr>
      <vt:lpstr>Prospects &gt; Clients - 2</vt:lpstr>
      <vt:lpstr>Prospects &gt; Clients - 3</vt:lpstr>
      <vt:lpstr>Prospects &gt; Clients - 4</vt:lpstr>
      <vt:lpstr>Adding contacts to ‘clients’</vt:lpstr>
      <vt:lpstr>Adding contacts to ‘clients’ - 2</vt:lpstr>
      <vt:lpstr>Adding contacts to ‘clients’ - 3</vt:lpstr>
      <vt:lpstr>Opportunities</vt:lpstr>
      <vt:lpstr>Opportunities – prospects</vt:lpstr>
      <vt:lpstr>Templates </vt:lpstr>
      <vt:lpstr>Templates </vt:lpstr>
      <vt:lpstr>Templates </vt:lpstr>
      <vt:lpstr>Creating a new ‘client template’ opportunity </vt:lpstr>
      <vt:lpstr>Creating a new ‘ client template’ opportunity - 2 </vt:lpstr>
      <vt:lpstr>Creating a new ‘client template’ opportunity - 3</vt:lpstr>
      <vt:lpstr>Creating a new ‘client template’ opportunity - 4</vt:lpstr>
      <vt:lpstr>Creating a new ‘client template’ opportunity - 5 </vt:lpstr>
      <vt:lpstr>Creating a new ‘client template’ opportunity - 6 </vt:lpstr>
      <vt:lpstr>Creating a new ‘client template’ opportunity - 7 </vt:lpstr>
      <vt:lpstr>Creating a new ‘client template’ opportunity - 8 </vt:lpstr>
      <vt:lpstr>Creating a new ‘client template’ opportunity - 9 </vt:lpstr>
      <vt:lpstr>Creating a new ‘client template’ opportunity - 10</vt:lpstr>
      <vt:lpstr>Creating a new ‘client template’ opportunity - 11</vt:lpstr>
      <vt:lpstr>Creating a new ‘client template’ opportunity - 12</vt:lpstr>
      <vt:lpstr>2. Creating a job from a client template</vt:lpstr>
      <vt:lpstr>Selecting client</vt:lpstr>
      <vt:lpstr>Template details to copy over</vt:lpstr>
      <vt:lpstr>Things to update on job record</vt:lpstr>
      <vt:lpstr>Things to update on job record (2)</vt:lpstr>
      <vt:lpstr>Things to update on template</vt:lpstr>
      <vt:lpstr>Add details for job</vt:lpstr>
      <vt:lpstr>Job record</vt:lpstr>
      <vt:lpstr>Job record - 2</vt:lpstr>
      <vt:lpstr>Job record - 3</vt:lpstr>
      <vt:lpstr>Job record - 4</vt:lpstr>
      <vt:lpstr>Job record - 5</vt:lpstr>
      <vt:lpstr>Job record - 6</vt:lpstr>
      <vt:lpstr>Creating and adding job timelines</vt:lpstr>
      <vt:lpstr>Creating and adding job timelines - 2</vt:lpstr>
      <vt:lpstr>Creating and adding job timelines - 3</vt:lpstr>
      <vt:lpstr>Creating and adding job timelines - 4</vt:lpstr>
      <vt:lpstr>Completed timelines/GANNT</vt:lpstr>
      <vt:lpstr>Billing plans  </vt:lpstr>
      <vt:lpstr>Billing plans - 2</vt:lpstr>
      <vt:lpstr>Billing plan -3</vt:lpstr>
      <vt:lpstr>Billing plan -4</vt:lpstr>
      <vt:lpstr>Manual Billing plan -5</vt:lpstr>
      <vt:lpstr>Manual Billing plan -6</vt:lpstr>
      <vt:lpstr>Manual Billing plan -7</vt:lpstr>
      <vt:lpstr>Scheduling work to production </vt:lpstr>
      <vt:lpstr>Production completing timesheets</vt:lpstr>
      <vt:lpstr>Once you have completed job</vt:lpstr>
      <vt:lpstr>At the end of the day…</vt:lpstr>
      <vt:lpstr>Production posting timesheets</vt:lpstr>
      <vt:lpstr>Job is now back with the CM</vt:lpstr>
      <vt:lpstr>CM Completing the stage/task</vt:lpstr>
      <vt:lpstr>CM briefing in Amends </vt:lpstr>
      <vt:lpstr>Briefing in Amends - 2</vt:lpstr>
      <vt:lpstr>Briefing in Amends - 3</vt:lpstr>
      <vt:lpstr>Amends – adding client charges/quote</vt:lpstr>
      <vt:lpstr>Amends – adding charges/quote - 2</vt:lpstr>
      <vt:lpstr>Amends – adding charges/quote - 3</vt:lpstr>
      <vt:lpstr>Amends – briefing into production</vt:lpstr>
      <vt:lpstr>Once job is complete</vt:lpstr>
      <vt:lpstr>Once job is complete</vt:lpstr>
      <vt:lpstr>Timesheets</vt:lpstr>
      <vt:lpstr>Timesheets – CM’s</vt:lpstr>
      <vt:lpstr>Timesheets CM’s - 2</vt:lpstr>
      <vt:lpstr>Timesheets CM’s - 3</vt:lpstr>
      <vt:lpstr>Timesheets CM’s - 4</vt:lpstr>
      <vt:lpstr>Timesheets CM’s - 5</vt:lpstr>
      <vt:lpstr>Timesheets CM’s - 6</vt:lpstr>
      <vt:lpstr>Timesheets CM’s - 7</vt:lpstr>
      <vt:lpstr>Timesheets CM’s - 8</vt:lpstr>
      <vt:lpstr>Creating a Draft invoice</vt:lpstr>
      <vt:lpstr>Creating a Draft invoice 1</vt:lpstr>
      <vt:lpstr>Creating a Draft invoice 2</vt:lpstr>
      <vt:lpstr>Draft invoice - 3</vt:lpstr>
      <vt:lpstr>Draft invoice - 4</vt:lpstr>
      <vt:lpstr>Draft invoice - 5</vt:lpstr>
      <vt:lpstr>Draft invoice – 5b</vt:lpstr>
      <vt:lpstr>Draft invoice – 5c</vt:lpstr>
      <vt:lpstr>Draft invoice - 6</vt:lpstr>
      <vt:lpstr>Draft invoice - 7</vt:lpstr>
      <vt:lpstr>Draft invoice - 8</vt:lpstr>
      <vt:lpstr>Draft invoice - 9</vt:lpstr>
      <vt:lpstr>Draft invoice - 8</vt:lpstr>
      <vt:lpstr>Draft invoice - 9</vt:lpstr>
      <vt:lpstr>Creating an invoice with multiple jobs</vt:lpstr>
      <vt:lpstr>Creating an invoice with multiple jobs - 2</vt:lpstr>
      <vt:lpstr>Creating an invoice with multiple jobs - 3</vt:lpstr>
      <vt:lpstr>Creating an invoice with multiple jobs - 4</vt:lpstr>
      <vt:lpstr>Creating an invoice with multiple jobs - 5 </vt:lpstr>
      <vt:lpstr>Creating an invoice with multiple jobs - 6 </vt:lpstr>
      <vt:lpstr>Activities</vt:lpstr>
      <vt:lpstr>Activities - 2</vt:lpstr>
      <vt:lpstr>Reporting</vt:lpstr>
      <vt:lpstr>Reporting</vt:lpstr>
      <vt:lpstr>Reporting</vt:lpstr>
      <vt:lpstr>Reporting</vt:lpstr>
      <vt:lpstr>Reporting</vt:lpstr>
      <vt:lpstr>Reporting</vt:lpstr>
      <vt:lpstr>Reporting</vt:lpstr>
      <vt:lpstr>Reporting</vt:lpstr>
      <vt:lpstr>Reporting</vt:lpstr>
      <vt:lpstr>Data viewer</vt:lpstr>
      <vt:lpstr>Appendix 1 Clients on monthly retainers </vt:lpstr>
      <vt:lpstr>Appendix 1 Clients on monthly retainers -2  </vt:lpstr>
      <vt:lpstr>Appendix 1 Clients on monthly retainers -3  </vt:lpstr>
      <vt:lpstr>Appendix 1 Clients on monthly retainers -4  </vt:lpstr>
      <vt:lpstr>Appendix 1 Clients on monthly retainers -5  </vt:lpstr>
      <vt:lpstr>Appendix 1 Clients on monthly retainers -6  </vt:lpstr>
      <vt:lpstr>Appendix 1 Clients on monthly retainers -7  </vt:lpstr>
      <vt:lpstr>Appendix 2 Creating an opportunity from scratch  </vt:lpstr>
      <vt:lpstr>Opportunities – in life clients</vt:lpstr>
      <vt:lpstr>Opportunities – in life clients</vt:lpstr>
      <vt:lpstr>Opportunities – in life clients</vt:lpstr>
      <vt:lpstr>Opportunities – in life clients</vt:lpstr>
      <vt:lpstr>Opportunities – in life clients</vt:lpstr>
      <vt:lpstr>Phases</vt:lpstr>
      <vt:lpstr>Phases</vt:lpstr>
      <vt:lpstr>Phase 1 – Consulting: Project Scoping</vt:lpstr>
      <vt:lpstr>Phase 2 – Campaign management: All tasks</vt:lpstr>
      <vt:lpstr>Phase 3 – Copywriting</vt:lpstr>
      <vt:lpstr>Phase 3 – Copywriting example</vt:lpstr>
      <vt:lpstr>Phase 3 – Copywriting Amends</vt:lpstr>
      <vt:lpstr>Phase 4 – Design</vt:lpstr>
      <vt:lpstr>Phase 4 – Design: cont</vt:lpstr>
      <vt:lpstr>Phase 4 b – Design Amends</vt:lpstr>
      <vt:lpstr>Phase 5 – HTML</vt:lpstr>
      <vt:lpstr>Phase 5 – HTML: cont</vt:lpstr>
      <vt:lpstr>Phase 5 b – HTML Amends</vt:lpstr>
      <vt:lpstr>Phase 5 c – HTML: Render and text</vt:lpstr>
      <vt:lpstr>Phase 7 – Data </vt:lpstr>
      <vt:lpstr>Phase 8 – Deployment </vt:lpstr>
      <vt:lpstr>Phase 8 – Deployment: cont </vt:lpstr>
      <vt:lpstr>Phase 8 b – DM rendering and full QA test</vt:lpstr>
      <vt:lpstr>Phase 9– Reporting</vt:lpstr>
      <vt:lpstr>Phase Quotes</vt:lpstr>
      <vt:lpstr>Opportunity now created</vt:lpstr>
      <vt:lpstr>Opportunity is now live job</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Claire Rollinson</dc:creator>
  <cp:lastModifiedBy>crollinson</cp:lastModifiedBy>
  <cp:revision>416</cp:revision>
  <cp:lastPrinted>2013-02-07T12:45:28Z</cp:lastPrinted>
  <dcterms:created xsi:type="dcterms:W3CDTF">2011-07-19T15:31:48Z</dcterms:created>
  <dcterms:modified xsi:type="dcterms:W3CDTF">2013-04-16T08:12:43Z</dcterms:modified>
</cp:coreProperties>
</file>